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61"/>
  </p:notesMasterIdLst>
  <p:sldIdLst>
    <p:sldId id="256" r:id="rId2"/>
    <p:sldId id="31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6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3/19/2013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53AE46-F31B-4508-AFB1-52947E48F74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1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3/19/2013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3/19/2013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3/19/2013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3/19/2013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3/19/2013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3/19/2013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810000"/>
            <a:ext cx="68580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Introduction to Protocols:</a:t>
            </a:r>
            <a:r>
              <a:rPr lang="en-US" dirty="0"/>
              <a:t/>
            </a:r>
            <a:br>
              <a:rPr lang="en-US" dirty="0"/>
            </a:br>
            <a:r>
              <a:rPr lang="en-US" sz="2200" dirty="0"/>
              <a:t>Entity </a:t>
            </a:r>
            <a:r>
              <a:rPr lang="en-US" sz="2200" dirty="0" smtClean="0"/>
              <a:t>Authentication, Key Establishment, Integrity/Message Authentication, Confidentiality</a:t>
            </a:r>
            <a:endParaRPr lang="en-US" sz="2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</a:t>
            </a:r>
            <a:r>
              <a:rPr lang="en-US" smtClean="0"/>
              <a:t>Network Security  </a:t>
            </a:r>
            <a:r>
              <a:rPr lang="en-US"/>
              <a:t>–  Spring 2013</a:t>
            </a:r>
            <a:endParaRPr lang="en-US" dirty="0" smtClean="0"/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Storing Passwords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Obvious approach</a:t>
            </a:r>
          </a:p>
          <a:p>
            <a:pPr lvl="1"/>
            <a:r>
              <a:rPr lang="en-US" dirty="0"/>
              <a:t>Store passwords in plaintext</a:t>
            </a:r>
          </a:p>
          <a:p>
            <a:pPr lvl="1"/>
            <a:r>
              <a:rPr lang="en-US" dirty="0"/>
              <a:t>Set read and write access controls</a:t>
            </a:r>
          </a:p>
          <a:p>
            <a:pPr lvl="1"/>
            <a:r>
              <a:rPr lang="en-US" dirty="0" err="1"/>
              <a:t>Superusers</a:t>
            </a:r>
            <a:r>
              <a:rPr lang="en-US" dirty="0"/>
              <a:t> can determine the password</a:t>
            </a:r>
          </a:p>
          <a:p>
            <a:pPr lvl="1"/>
            <a:r>
              <a:rPr lang="en-US" dirty="0"/>
              <a:t>If Oscar gets </a:t>
            </a:r>
            <a:r>
              <a:rPr lang="en-US" dirty="0" err="1"/>
              <a:t>superuser</a:t>
            </a:r>
            <a:r>
              <a:rPr lang="en-US" dirty="0"/>
              <a:t> access, the passwords are easily available</a:t>
            </a:r>
          </a:p>
          <a:p>
            <a:r>
              <a:rPr lang="en-US" dirty="0"/>
              <a:t>“Encrypted” password files</a:t>
            </a:r>
          </a:p>
          <a:p>
            <a:pPr lvl="1"/>
            <a:r>
              <a:rPr lang="en-US" dirty="0"/>
              <a:t>Password is stored as a hash value or encrypted value</a:t>
            </a:r>
          </a:p>
          <a:p>
            <a:pPr lvl="1"/>
            <a:r>
              <a:rPr lang="en-US" dirty="0"/>
              <a:t>To verify identity, the system computes the hash of the supplied password and compares the entry in the stored file</a:t>
            </a:r>
          </a:p>
          <a:p>
            <a:pPr lvl="1"/>
            <a:r>
              <a:rPr lang="en-US" dirty="0"/>
              <a:t>It is called </a:t>
            </a:r>
            <a:r>
              <a:rPr lang="en-US" dirty="0" smtClean="0"/>
              <a:t>“encrypted” </a:t>
            </a:r>
            <a:r>
              <a:rPr lang="en-US" dirty="0"/>
              <a:t>even though most times it is a hash value that is </a:t>
            </a:r>
            <a:r>
              <a:rPr lang="en-US" dirty="0" smtClean="0"/>
              <a:t>stored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* A </a:t>
            </a:r>
            <a:r>
              <a:rPr lang="en-US" dirty="0"/>
              <a:t>hash function is any well-defined procedure or mathematical function that converts a large, possibly variable-sized amount of data into a small datum, usually a single integer that may serve as an index to an array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3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Attacks against Fixed Passwords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Replay of fixed passwords</a:t>
            </a:r>
          </a:p>
          <a:p>
            <a:pPr lvl="1"/>
            <a:r>
              <a:rPr lang="en-US" dirty="0"/>
              <a:t>People write </a:t>
            </a:r>
            <a:r>
              <a:rPr lang="en-US" dirty="0" smtClean="0"/>
              <a:t>down passwords</a:t>
            </a:r>
            <a:endParaRPr lang="en-US" dirty="0"/>
          </a:p>
          <a:p>
            <a:pPr lvl="1"/>
            <a:r>
              <a:rPr lang="en-US" dirty="0"/>
              <a:t>If transmitted in plaintext (like telnet), Oscar can capture it on the link</a:t>
            </a:r>
          </a:p>
          <a:p>
            <a:r>
              <a:rPr lang="en-US" dirty="0" smtClean="0"/>
              <a:t>Exhaustive </a:t>
            </a:r>
            <a:r>
              <a:rPr lang="en-US" dirty="0"/>
              <a:t>password </a:t>
            </a:r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Oscar keeps trying each possible password</a:t>
            </a:r>
          </a:p>
          <a:p>
            <a:pPr lvl="1"/>
            <a:r>
              <a:rPr lang="en-US" dirty="0" smtClean="0"/>
              <a:t>Online </a:t>
            </a:r>
            <a:r>
              <a:rPr lang="en-US" dirty="0"/>
              <a:t>attacks are rare </a:t>
            </a:r>
            <a:r>
              <a:rPr lang="en-US" dirty="0" smtClean="0"/>
              <a:t>(e.g., locks </a:t>
            </a:r>
            <a:r>
              <a:rPr lang="en-US" dirty="0"/>
              <a:t>up after three trials)</a:t>
            </a:r>
          </a:p>
          <a:p>
            <a:pPr lvl="1"/>
            <a:r>
              <a:rPr lang="en-US" dirty="0"/>
              <a:t>Offline attacks are more serious</a:t>
            </a:r>
          </a:p>
          <a:p>
            <a:r>
              <a:rPr lang="en-US" dirty="0"/>
              <a:t>Password guessing and dictionary attacks</a:t>
            </a:r>
          </a:p>
          <a:p>
            <a:pPr lvl="1"/>
            <a:r>
              <a:rPr lang="en-US" dirty="0"/>
              <a:t>Given access to a password file (encrypted), Oscar tests each password to see if there is a match</a:t>
            </a:r>
          </a:p>
          <a:p>
            <a:pPr lvl="1"/>
            <a:r>
              <a:rPr lang="en-US" dirty="0"/>
              <a:t>Easy to do since the hash function is known</a:t>
            </a:r>
          </a:p>
          <a:p>
            <a:pPr lvl="1"/>
            <a:r>
              <a:rPr lang="en-US" dirty="0"/>
              <a:t>To improve the probability of success, Oscar tries common words, proper names, lowercase strings etc. – dictionary attacks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9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Preventive Measures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Password rules</a:t>
            </a:r>
          </a:p>
          <a:p>
            <a:pPr lvl="1"/>
            <a:r>
              <a:rPr lang="en-US" dirty="0"/>
              <a:t>Require users to have special characters, capital letters, etc. in their password</a:t>
            </a:r>
          </a:p>
          <a:p>
            <a:pPr lvl="1"/>
            <a:r>
              <a:rPr lang="en-US" dirty="0"/>
              <a:t>Entropy = uncertainty in password</a:t>
            </a:r>
          </a:p>
          <a:p>
            <a:pPr lvl="2"/>
            <a:r>
              <a:rPr lang="en-US" dirty="0"/>
              <a:t>Try to ensure that all passwords are equally likely</a:t>
            </a:r>
          </a:p>
          <a:p>
            <a:pPr lvl="2"/>
            <a:r>
              <a:rPr lang="en-US" dirty="0"/>
              <a:t>Makes attacks more difficult</a:t>
            </a:r>
          </a:p>
          <a:p>
            <a:r>
              <a:rPr lang="en-US" dirty="0"/>
              <a:t>Make the password verification process slow</a:t>
            </a:r>
          </a:p>
          <a:p>
            <a:pPr lvl="1"/>
            <a:r>
              <a:rPr lang="en-US" dirty="0"/>
              <a:t>Verifying a few passwords is easy</a:t>
            </a:r>
          </a:p>
          <a:p>
            <a:pPr lvl="1"/>
            <a:r>
              <a:rPr lang="en-US" dirty="0"/>
              <a:t>Comparing millions of passwords may be very time consuming</a:t>
            </a:r>
          </a:p>
          <a:p>
            <a:r>
              <a:rPr lang="en-US" dirty="0"/>
              <a:t>Use pass phrases</a:t>
            </a:r>
          </a:p>
          <a:p>
            <a:pPr lvl="1"/>
            <a:r>
              <a:rPr lang="en-US" dirty="0"/>
              <a:t>Increases the entropy without reducing human ability to remember</a:t>
            </a:r>
          </a:p>
          <a:p>
            <a:pPr lvl="1"/>
            <a:r>
              <a:rPr lang="en-US" dirty="0"/>
              <a:t>Passphrases are stored as hash values and NOT truncated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72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Preventive </a:t>
            </a:r>
            <a:r>
              <a:rPr lang="en-US" dirty="0" smtClean="0"/>
              <a:t>Measures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Salting</a:t>
            </a:r>
          </a:p>
          <a:p>
            <a:pPr lvl="1"/>
            <a:r>
              <a:rPr lang="en-US" dirty="0"/>
              <a:t>Augment passwords by a random string of t-bits before applying the hash function</a:t>
            </a:r>
          </a:p>
          <a:p>
            <a:pPr lvl="1"/>
            <a:r>
              <a:rPr lang="en-US" dirty="0"/>
              <a:t>The hash value and the salt are both stored</a:t>
            </a:r>
          </a:p>
          <a:p>
            <a:pPr lvl="1"/>
            <a:r>
              <a:rPr lang="en-US" dirty="0"/>
              <a:t>This increases the effort of a dictionary attack (by how much?) but not an exhaustive search</a:t>
            </a:r>
          </a:p>
          <a:p>
            <a:pPr lvl="1"/>
            <a:r>
              <a:rPr lang="en-US" dirty="0"/>
              <a:t>Used in the UNIX operating system</a:t>
            </a:r>
          </a:p>
          <a:p>
            <a:r>
              <a:rPr lang="en-US" dirty="0"/>
              <a:t>One-time passwords</a:t>
            </a:r>
          </a:p>
          <a:p>
            <a:pPr lvl="1"/>
            <a:r>
              <a:rPr lang="en-US" dirty="0"/>
              <a:t>Major security threat is eavesdropping and replay</a:t>
            </a:r>
          </a:p>
          <a:p>
            <a:pPr lvl="1"/>
            <a:r>
              <a:rPr lang="en-US" dirty="0"/>
              <a:t>Each password is used only once to prevent this problem</a:t>
            </a:r>
          </a:p>
          <a:p>
            <a:pPr lvl="2"/>
            <a:r>
              <a:rPr lang="en-US" dirty="0"/>
              <a:t>System and user share a sequence of </a:t>
            </a:r>
            <a:r>
              <a:rPr lang="en-US" i="1" dirty="0"/>
              <a:t>t</a:t>
            </a:r>
            <a:r>
              <a:rPr lang="en-US" dirty="0"/>
              <a:t> passwords that are used one after the other</a:t>
            </a:r>
          </a:p>
          <a:p>
            <a:pPr lvl="2"/>
            <a:r>
              <a:rPr lang="en-US" dirty="0"/>
              <a:t>Sequentially updated – during authentication, the user and system exchange the password to be used the next 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Challenge-Response </a:t>
            </a:r>
            <a:r>
              <a:rPr lang="en-US" dirty="0" smtClean="0"/>
              <a:t>or </a:t>
            </a:r>
            <a:r>
              <a:rPr lang="en-US" dirty="0"/>
              <a:t>Strong Entity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Idea: Alice proves her identity to Bob by demonstrating “knowledge” of a secret known to be associated with her rather than revealing the secret itself to Bob during the protocol</a:t>
            </a:r>
          </a:p>
          <a:p>
            <a:r>
              <a:rPr lang="en-US" dirty="0"/>
              <a:t>Use a Nonce* or some other time varying quantity as a challenge</a:t>
            </a:r>
          </a:p>
          <a:p>
            <a:r>
              <a:rPr lang="en-US" dirty="0"/>
              <a:t>Use knowledge of the “secret” and the nonce in the response</a:t>
            </a:r>
          </a:p>
          <a:p>
            <a:r>
              <a:rPr lang="en-US" dirty="0"/>
              <a:t>Oscar, who is monitoring the communications medium gains no useful information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Nonce: a number or bit string used only once, in security engineering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 nonce is a quantity that is not used for the same purpose more than once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Examples: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sz="2000" dirty="0"/>
              <a:t>Sequence numbers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sz="2000" dirty="0"/>
              <a:t>Time stamps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sz="2000" dirty="0"/>
              <a:t>Random numbers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sz="2000" dirty="0"/>
              <a:t>Concatenation of a combination of these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Typically serves to prevent otherwise undetectable replay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Challenge-Response </a:t>
            </a:r>
            <a:r>
              <a:rPr lang="en-US" dirty="0" smtClean="0"/>
              <a:t>Protocol Based </a:t>
            </a:r>
            <a:r>
              <a:rPr lang="en-US" dirty="0"/>
              <a:t>on </a:t>
            </a:r>
            <a:r>
              <a:rPr lang="en-US" dirty="0" smtClean="0"/>
              <a:t>Shared Secret Keys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46138" y="1524000"/>
            <a:ext cx="7321550" cy="1373187"/>
            <a:chOff x="834" y="863"/>
            <a:chExt cx="4612" cy="865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875"/>
              <a:ext cx="562" cy="853"/>
              <a:chOff x="834" y="875"/>
              <a:chExt cx="562" cy="853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875"/>
                <a:ext cx="5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63"/>
              <a:ext cx="458" cy="865"/>
              <a:chOff x="4944" y="767"/>
              <a:chExt cx="458" cy="865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67"/>
                <a:ext cx="45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3179763" y="1793875"/>
            <a:ext cx="314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Shared secret key </a:t>
            </a:r>
            <a:r>
              <a:rPr lang="en-US" i="1">
                <a:cs typeface="Arial" pitchFamily="34" charset="0"/>
              </a:rPr>
              <a:t>k</a:t>
            </a:r>
            <a:r>
              <a:rPr lang="en-US" i="1" baseline="-25000">
                <a:cs typeface="Arial" pitchFamily="34" charset="0"/>
              </a:rPr>
              <a:t>AB</a:t>
            </a:r>
            <a:endParaRPr lang="en-US">
              <a:cs typeface="Arial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313363" y="2973387"/>
            <a:ext cx="3335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Generate a challenge </a:t>
            </a:r>
            <a:r>
              <a:rPr lang="en-US" i="1">
                <a:cs typeface="Arial" pitchFamily="34" charset="0"/>
              </a:rPr>
              <a:t>x</a:t>
            </a:r>
            <a:endParaRPr lang="en-US">
              <a:cs typeface="Arial" pitchFamily="34" charset="0"/>
            </a:endParaRPr>
          </a:p>
        </p:txBody>
      </p: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3255963" y="3319462"/>
            <a:ext cx="2057400" cy="493713"/>
            <a:chOff x="2352" y="2281"/>
            <a:chExt cx="1296" cy="311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auto">
            <a:xfrm flipH="1">
              <a:off x="2352" y="2592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2774" y="22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x</a:t>
              </a:r>
            </a:p>
          </p:txBody>
        </p:sp>
      </p:grp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85800" y="4005262"/>
            <a:ext cx="2817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Compute </a:t>
            </a:r>
            <a:r>
              <a:rPr lang="en-US" i="1">
                <a:cs typeface="Arial" pitchFamily="34" charset="0"/>
              </a:rPr>
              <a:t>y</a:t>
            </a:r>
            <a:r>
              <a:rPr lang="en-US">
                <a:cs typeface="Arial" pitchFamily="34" charset="0"/>
              </a:rPr>
              <a:t> = </a:t>
            </a:r>
            <a:r>
              <a:rPr lang="en-US" i="1">
                <a:cs typeface="Arial" pitchFamily="34" charset="0"/>
              </a:rPr>
              <a:t>f</a:t>
            </a:r>
            <a:r>
              <a:rPr lang="en-US" i="1" baseline="-25000">
                <a:cs typeface="Arial" pitchFamily="34" charset="0"/>
              </a:rPr>
              <a:t>kAB</a:t>
            </a:r>
            <a:r>
              <a:rPr lang="en-US">
                <a:cs typeface="Arial" pitchFamily="34" charset="0"/>
              </a:rPr>
              <a:t>(</a:t>
            </a:r>
            <a:r>
              <a:rPr lang="en-US" i="1">
                <a:cs typeface="Arial" pitchFamily="34" charset="0"/>
              </a:rPr>
              <a:t>x</a:t>
            </a:r>
            <a:r>
              <a:rPr lang="en-US">
                <a:cs typeface="Arial" pitchFamily="34" charset="0"/>
              </a:rPr>
              <a:t>)</a:t>
            </a:r>
          </a:p>
        </p:txBody>
      </p: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3332163" y="4497387"/>
            <a:ext cx="2057400" cy="493713"/>
            <a:chOff x="2352" y="2281"/>
            <a:chExt cx="1296" cy="311"/>
          </a:xfrm>
        </p:grpSpPr>
        <p:sp>
          <p:nvSpPr>
            <p:cNvPr id="19" name="Line 17"/>
            <p:cNvSpPr>
              <a:spLocks noChangeShapeType="1"/>
            </p:cNvSpPr>
            <p:nvPr/>
          </p:nvSpPr>
          <p:spPr bwMode="auto">
            <a:xfrm flipH="1">
              <a:off x="2352" y="2592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774" y="2281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y</a:t>
              </a:r>
            </a:p>
          </p:txBody>
        </p:sp>
      </p:grp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618163" y="5106987"/>
            <a:ext cx="2936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Compute </a:t>
            </a:r>
            <a:r>
              <a:rPr lang="en-US" i="1">
                <a:cs typeface="Arial" pitchFamily="34" charset="0"/>
              </a:rPr>
              <a:t>y*</a:t>
            </a:r>
            <a:r>
              <a:rPr lang="en-US">
                <a:cs typeface="Arial" pitchFamily="34" charset="0"/>
              </a:rPr>
              <a:t> = </a:t>
            </a:r>
            <a:r>
              <a:rPr lang="en-US" i="1">
                <a:cs typeface="Arial" pitchFamily="34" charset="0"/>
              </a:rPr>
              <a:t>f</a:t>
            </a:r>
            <a:r>
              <a:rPr lang="en-US" i="1" baseline="-25000">
                <a:cs typeface="Arial" pitchFamily="34" charset="0"/>
              </a:rPr>
              <a:t>kAB</a:t>
            </a:r>
            <a:r>
              <a:rPr lang="en-US">
                <a:cs typeface="Arial" pitchFamily="34" charset="0"/>
              </a:rPr>
              <a:t>(</a:t>
            </a:r>
            <a:r>
              <a:rPr lang="en-US" i="1">
                <a:cs typeface="Arial" pitchFamily="34" charset="0"/>
              </a:rPr>
              <a:t>x</a:t>
            </a:r>
            <a:r>
              <a:rPr lang="en-US">
                <a:cs typeface="Arial" pitchFamily="34" charset="0"/>
              </a:rPr>
              <a:t>)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694363" y="5640387"/>
            <a:ext cx="2624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Compare </a:t>
            </a:r>
            <a:r>
              <a:rPr lang="en-US" i="1">
                <a:cs typeface="Arial" pitchFamily="34" charset="0"/>
              </a:rPr>
              <a:t>y*</a:t>
            </a:r>
            <a:r>
              <a:rPr lang="en-US">
                <a:cs typeface="Arial" pitchFamily="34" charset="0"/>
              </a:rPr>
              <a:t> and </a:t>
            </a:r>
            <a:r>
              <a:rPr lang="en-US" i="1">
                <a:cs typeface="Arial" pitchFamily="34" charset="0"/>
              </a:rPr>
              <a:t>y</a:t>
            </a:r>
            <a:endParaRPr 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7" grpId="0" autoUpdateAnimBg="0"/>
      <p:bldP spid="21" grpId="0" autoUpdateAnimBg="0"/>
      <p:bldP spid="2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Examples of functions</a:t>
            </a:r>
          </a:p>
          <a:p>
            <a:pPr lvl="1"/>
            <a:r>
              <a:rPr lang="en-US" dirty="0"/>
              <a:t>DES encryption</a:t>
            </a:r>
          </a:p>
          <a:p>
            <a:pPr lvl="1"/>
            <a:r>
              <a:rPr lang="en-US" dirty="0"/>
              <a:t>Computing </a:t>
            </a:r>
            <a:r>
              <a:rPr lang="en-US" i="1" dirty="0" err="1"/>
              <a:t>x</a:t>
            </a:r>
            <a:r>
              <a:rPr lang="en-US" i="1" baseline="30000" dirty="0" err="1"/>
              <a:t>kAB</a:t>
            </a:r>
            <a:r>
              <a:rPr lang="en-US" i="1" dirty="0"/>
              <a:t> mod p</a:t>
            </a:r>
          </a:p>
          <a:p>
            <a:pPr lvl="2"/>
            <a:r>
              <a:rPr lang="en-US" dirty="0"/>
              <a:t>Used in smart cards and pass-code generators</a:t>
            </a:r>
          </a:p>
          <a:p>
            <a:r>
              <a:rPr lang="en-US" dirty="0"/>
              <a:t>Secret Key </a:t>
            </a:r>
            <a:r>
              <a:rPr lang="en-US" i="1" dirty="0" err="1"/>
              <a:t>k</a:t>
            </a:r>
            <a:r>
              <a:rPr lang="en-US" i="1" baseline="-25000" dirty="0" err="1"/>
              <a:t>AB</a:t>
            </a:r>
            <a:r>
              <a:rPr lang="en-US" i="1" dirty="0"/>
              <a:t>= 7; p = 17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54075" y="3860800"/>
            <a:ext cx="7312025" cy="1373187"/>
            <a:chOff x="834" y="863"/>
            <a:chExt cx="4606" cy="865"/>
          </a:xfrm>
        </p:grpSpPr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834" y="875"/>
              <a:ext cx="597" cy="853"/>
              <a:chOff x="834" y="875"/>
              <a:chExt cx="597" cy="853"/>
            </a:xfrm>
          </p:grpSpPr>
          <p:sp>
            <p:nvSpPr>
              <p:cNvPr id="10" name="Text Box 6"/>
              <p:cNvSpPr txBox="1">
                <a:spLocks noChangeArrowheads="1"/>
              </p:cNvSpPr>
              <p:nvPr/>
            </p:nvSpPr>
            <p:spPr bwMode="auto">
              <a:xfrm>
                <a:off x="864" y="875"/>
                <a:ext cx="5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7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4988" y="863"/>
              <a:ext cx="452" cy="865"/>
              <a:chOff x="4944" y="767"/>
              <a:chExt cx="452" cy="865"/>
            </a:xfrm>
          </p:grpSpPr>
          <p:sp>
            <p:nvSpPr>
              <p:cNvPr id="8" name="Text Box 9"/>
              <p:cNvSpPr txBox="1">
                <a:spLocks noChangeArrowheads="1"/>
              </p:cNvSpPr>
              <p:nvPr/>
            </p:nvSpPr>
            <p:spPr bwMode="auto">
              <a:xfrm>
                <a:off x="4944" y="767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10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3216275" y="3976687"/>
            <a:ext cx="2716213" cy="495300"/>
            <a:chOff x="2352" y="2280"/>
            <a:chExt cx="1711" cy="312"/>
          </a:xfrm>
        </p:grpSpPr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2352" y="2592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2774" y="2280"/>
              <a:ext cx="12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latin typeface="Comic Sans MS" pitchFamily="66" charset="0"/>
                  <a:cs typeface="Arial" pitchFamily="34" charset="0"/>
                </a:rPr>
                <a:t>Challenge = </a:t>
              </a:r>
              <a:r>
                <a:rPr lang="en-US">
                  <a:latin typeface="Comic Sans MS" pitchFamily="66" charset="0"/>
                  <a:cs typeface="Arial" pitchFamily="34" charset="0"/>
                </a:rPr>
                <a:t>3</a:t>
              </a:r>
            </a:p>
          </p:txBody>
        </p: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62000" y="5273675"/>
            <a:ext cx="21875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Compute </a:t>
            </a:r>
          </a:p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3</a:t>
            </a:r>
            <a:r>
              <a:rPr lang="en-US" baseline="30000">
                <a:latin typeface="Comic Sans MS" pitchFamily="66" charset="0"/>
                <a:cs typeface="Arial" pitchFamily="34" charset="0"/>
              </a:rPr>
              <a:t>7</a:t>
            </a:r>
            <a:r>
              <a:rPr lang="en-US">
                <a:latin typeface="Comic Sans MS" pitchFamily="66" charset="0"/>
                <a:cs typeface="Arial" pitchFamily="34" charset="0"/>
              </a:rPr>
              <a:t> mod 17 = 11</a:t>
            </a:r>
          </a:p>
        </p:txBody>
      </p: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292475" y="5002212"/>
            <a:ext cx="2771775" cy="495300"/>
            <a:chOff x="2352" y="2280"/>
            <a:chExt cx="1746" cy="312"/>
          </a:xfrm>
        </p:grpSpPr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H="1">
              <a:off x="2352" y="2592"/>
              <a:ext cx="1296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774" y="2280"/>
              <a:ext cx="13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latin typeface="Comic Sans MS" pitchFamily="66" charset="0"/>
                  <a:cs typeface="Arial" pitchFamily="34" charset="0"/>
                </a:rPr>
                <a:t>Response = </a:t>
              </a:r>
              <a:r>
                <a:rPr lang="en-US">
                  <a:latin typeface="Comic Sans MS" pitchFamily="66" charset="0"/>
                  <a:cs typeface="Arial" pitchFamily="34" charset="0"/>
                </a:rPr>
                <a:t>11</a:t>
              </a:r>
              <a:endParaRPr lang="en-US" i="1">
                <a:latin typeface="Comic Sans MS" pitchFamily="66" charset="0"/>
                <a:cs typeface="Arial" pitchFamily="34" charset="0"/>
              </a:endParaRPr>
            </a:p>
          </p:txBody>
        </p:sp>
      </p:grp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340475" y="5613400"/>
            <a:ext cx="2382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Check response</a:t>
            </a:r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utoUpdateAnimBg="0"/>
      <p:bldP spid="1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previous protocol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Alice and Bob share a secret key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dirty="0" smtClean="0"/>
              <a:t>authentication protocol </a:t>
            </a:r>
            <a:r>
              <a:rPr lang="en-US" sz="2800" dirty="0"/>
              <a:t>is unilateral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</a:t>
            </a:r>
            <a:r>
              <a:rPr lang="en-US" sz="2800" i="1" dirty="0"/>
              <a:t>claim</a:t>
            </a:r>
            <a:r>
              <a:rPr lang="en-US" sz="2800" dirty="0"/>
              <a:t> of identity is presumably completed earlier to the C-R protocol</a:t>
            </a:r>
          </a:p>
          <a:p>
            <a:pPr marL="669925" lvl="1" indent="-325438">
              <a:lnSpc>
                <a:spcPct val="90000"/>
              </a:lnSpc>
            </a:pPr>
            <a:r>
              <a:rPr lang="en-US" sz="2400" dirty="0"/>
              <a:t>Possibly in </a:t>
            </a:r>
            <a:r>
              <a:rPr lang="en-US" sz="2400" dirty="0" err="1"/>
              <a:t>cleartext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/>
              <a:t>Modified version of this protocol is specified in the ISO/IEC 9798-2 standard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Hijacking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300" dirty="0"/>
              <a:t>Alice identifies herself to Bob using a C-R protocol</a:t>
            </a:r>
          </a:p>
          <a:p>
            <a:pPr>
              <a:lnSpc>
                <a:spcPct val="90000"/>
              </a:lnSpc>
            </a:pPr>
            <a:r>
              <a:rPr lang="en-US" sz="2300" dirty="0"/>
              <a:t>After the C-R protocol, Oscar may interject himself by spoofing Alice’s address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 This is called session hijacking</a:t>
            </a:r>
          </a:p>
          <a:p>
            <a:pPr>
              <a:lnSpc>
                <a:spcPct val="90000"/>
              </a:lnSpc>
            </a:pPr>
            <a:r>
              <a:rPr lang="en-US" sz="2300" dirty="0"/>
              <a:t>How do we prevent session hijacking?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A secret key MUST be exchanged as part of the identification/authentication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The secret key can be used to prevent spurious messages from being sent with the same address (how?)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Authentication</a:t>
            </a:r>
          </a:p>
          <a:p>
            <a:r>
              <a:rPr lang="en-US" dirty="0" smtClean="0"/>
              <a:t>Weak entity authentication</a:t>
            </a:r>
          </a:p>
          <a:p>
            <a:r>
              <a:rPr lang="en-US" dirty="0" smtClean="0"/>
              <a:t>Strong entity authentication</a:t>
            </a:r>
          </a:p>
          <a:p>
            <a:r>
              <a:rPr lang="en-US" dirty="0" smtClean="0"/>
              <a:t>Authenticated Key Establishment</a:t>
            </a:r>
          </a:p>
          <a:p>
            <a:r>
              <a:rPr lang="en-US" dirty="0" smtClean="0"/>
              <a:t>Key establishment and management</a:t>
            </a:r>
          </a:p>
          <a:p>
            <a:r>
              <a:rPr lang="en-US" dirty="0" smtClean="0"/>
              <a:t>Public Key Infrastructure</a:t>
            </a:r>
          </a:p>
          <a:p>
            <a:r>
              <a:rPr lang="en-US" dirty="0" smtClean="0"/>
              <a:t>Message </a:t>
            </a:r>
            <a:r>
              <a:rPr lang="en-US" dirty="0" smtClean="0"/>
              <a:t>Confidentiality/Privacy</a:t>
            </a:r>
          </a:p>
          <a:p>
            <a:r>
              <a:rPr lang="en-US" dirty="0" smtClean="0"/>
              <a:t>Message Authentication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5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“Key” Problems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69900" indent="-469900">
              <a:lnSpc>
                <a:spcPct val="90000"/>
              </a:lnSpc>
            </a:pPr>
            <a:r>
              <a:rPr lang="en-US" sz="2400" dirty="0"/>
              <a:t>Two communicating parties must share a secret key</a:t>
            </a:r>
          </a:p>
          <a:p>
            <a:pPr marL="469900" indent="-469900">
              <a:lnSpc>
                <a:spcPct val="90000"/>
              </a:lnSpc>
            </a:pPr>
            <a:r>
              <a:rPr lang="en-US" sz="2400" dirty="0"/>
              <a:t>The keys should change frequently to prevent Oscar from getting too much of information about it</a:t>
            </a:r>
          </a:p>
          <a:p>
            <a:pPr marL="908050" lvl="1" indent="-436563">
              <a:lnSpc>
                <a:spcPct val="90000"/>
              </a:lnSpc>
            </a:pPr>
            <a:r>
              <a:rPr lang="en-US" sz="2200" dirty="0"/>
              <a:t>The more </a:t>
            </a:r>
            <a:r>
              <a:rPr lang="en-US" sz="2200" dirty="0" err="1"/>
              <a:t>ciphertext</a:t>
            </a:r>
            <a:r>
              <a:rPr lang="en-US" sz="2200" dirty="0"/>
              <a:t> Oscar can have, the better the attack</a:t>
            </a:r>
          </a:p>
          <a:p>
            <a:pPr marL="908050" lvl="1" indent="-436563">
              <a:lnSpc>
                <a:spcPct val="90000"/>
              </a:lnSpc>
            </a:pPr>
            <a:r>
              <a:rPr lang="en-US" sz="2200" dirty="0"/>
              <a:t>The more often you use the key, the better the attack</a:t>
            </a:r>
          </a:p>
          <a:p>
            <a:pPr marL="469900" indent="-469900">
              <a:lnSpc>
                <a:spcPct val="90000"/>
              </a:lnSpc>
            </a:pPr>
            <a:r>
              <a:rPr lang="en-US" sz="2400" dirty="0" smtClean="0"/>
              <a:t>Solution: </a:t>
            </a:r>
            <a:r>
              <a:rPr lang="en-US" sz="2400" dirty="0"/>
              <a:t>use a hierarchy of keys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Authenticated Key Establishment (AKE)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Establish a secret key with an entity whose identity has been verified</a:t>
            </a:r>
          </a:p>
          <a:p>
            <a:pPr lvl="1"/>
            <a:r>
              <a:rPr lang="en-US" sz="2200" dirty="0"/>
              <a:t>Also called </a:t>
            </a:r>
            <a:r>
              <a:rPr lang="en-US" sz="2200" dirty="0" smtClean="0"/>
              <a:t>Authentication </a:t>
            </a:r>
            <a:r>
              <a:rPr lang="en-US" sz="2200" dirty="0"/>
              <a:t>and </a:t>
            </a:r>
            <a:r>
              <a:rPr lang="en-US" sz="2200" dirty="0" smtClean="0"/>
              <a:t>Key Agreement </a:t>
            </a:r>
            <a:r>
              <a:rPr lang="en-US" sz="2200" dirty="0"/>
              <a:t>(AKA) in some specific protocols</a:t>
            </a:r>
          </a:p>
          <a:p>
            <a:r>
              <a:rPr lang="en-US" sz="2400" dirty="0"/>
              <a:t>Used in many applications</a:t>
            </a:r>
          </a:p>
          <a:p>
            <a:pPr lvl="1"/>
            <a:r>
              <a:rPr lang="en-US" sz="2200" dirty="0"/>
              <a:t>Dial-up systems</a:t>
            </a:r>
          </a:p>
          <a:p>
            <a:pPr lvl="1"/>
            <a:r>
              <a:rPr lang="en-US" sz="2200" dirty="0"/>
              <a:t>Kerberos</a:t>
            </a:r>
          </a:p>
          <a:p>
            <a:pPr lvl="1"/>
            <a:r>
              <a:rPr lang="en-US" sz="2200" dirty="0"/>
              <a:t>802.11i (WLANs)</a:t>
            </a:r>
          </a:p>
          <a:p>
            <a:pPr lvl="1"/>
            <a:r>
              <a:rPr lang="en-US" sz="2200" dirty="0"/>
              <a:t>Cellular telephony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Establishment &amp; </a:t>
            </a:r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Key Establishment</a:t>
            </a:r>
          </a:p>
          <a:p>
            <a:pPr lvl="1"/>
            <a:r>
              <a:rPr lang="en-US" dirty="0"/>
              <a:t>A “secure” process by which a shared secret key becomes available to two or more parties for use later on for encryption, authentication, etc.</a:t>
            </a:r>
          </a:p>
          <a:p>
            <a:pPr lvl="1"/>
            <a:r>
              <a:rPr lang="en-US" dirty="0"/>
              <a:t>Result of the protocol is the creation of a shared secret “session key”</a:t>
            </a:r>
          </a:p>
          <a:p>
            <a:pPr lvl="1"/>
            <a:r>
              <a:rPr lang="en-US" dirty="0"/>
              <a:t>The session key is restricted for use for only a short time after which it is obliterated</a:t>
            </a:r>
          </a:p>
          <a:p>
            <a:r>
              <a:rPr lang="en-US" dirty="0"/>
              <a:t>Key Management</a:t>
            </a:r>
          </a:p>
          <a:p>
            <a:pPr lvl="1"/>
            <a:r>
              <a:rPr lang="en-US" dirty="0"/>
              <a:t>Set of processes and mechanisms which support key establishment and maintenance of ongoing “key” relationships such as replacing older keys, updating keys, storing keys, the roles of trusted third </a:t>
            </a:r>
            <a:r>
              <a:rPr lang="en-US" dirty="0" smtClean="0"/>
              <a:t>parties, </a:t>
            </a:r>
            <a:r>
              <a:rPr lang="en-US" dirty="0"/>
              <a:t>etc.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Establishment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8006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Key Distribution or Transport</a:t>
            </a:r>
          </a:p>
          <a:p>
            <a:pPr lvl="1"/>
            <a:r>
              <a:rPr lang="en-US" dirty="0"/>
              <a:t>One party chooses the secret key</a:t>
            </a:r>
          </a:p>
          <a:p>
            <a:pPr lvl="1"/>
            <a:r>
              <a:rPr lang="en-US" dirty="0"/>
              <a:t>The secret key is securely transported to the other parties</a:t>
            </a:r>
          </a:p>
          <a:p>
            <a:r>
              <a:rPr lang="en-US" dirty="0"/>
              <a:t>Key Agreement</a:t>
            </a:r>
          </a:p>
          <a:p>
            <a:pPr lvl="1"/>
            <a:r>
              <a:rPr lang="en-US" dirty="0"/>
              <a:t>Two or more parties jointly establish a secret key by communicating over a public channel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Diffie</a:t>
            </a:r>
            <a:r>
              <a:rPr lang="en-US" dirty="0" smtClean="0"/>
              <a:t>-Hellman </a:t>
            </a:r>
            <a:r>
              <a:rPr lang="en-US" dirty="0"/>
              <a:t>Key Exchange</a:t>
            </a:r>
          </a:p>
          <a:p>
            <a:endParaRPr lang="en-US" dirty="0" smtClean="0"/>
          </a:p>
          <a:p>
            <a:r>
              <a:rPr lang="en-US" dirty="0" smtClean="0"/>
              <a:t>Sometimes </a:t>
            </a:r>
            <a:r>
              <a:rPr lang="en-US" dirty="0"/>
              <a:t>we make use of a Trusted Authority (TA), a Trusted Third party (TTP) or a Key Distribution Center (KDC)</a:t>
            </a:r>
          </a:p>
          <a:p>
            <a:endParaRPr lang="en-US" dirty="0"/>
          </a:p>
        </p:txBody>
      </p:sp>
      <p:grpSp>
        <p:nvGrpSpPr>
          <p:cNvPr id="6" name="Organization Chart 1029"/>
          <p:cNvGrpSpPr>
            <a:grpSpLocks/>
          </p:cNvGrpSpPr>
          <p:nvPr/>
        </p:nvGrpSpPr>
        <p:grpSpPr bwMode="auto">
          <a:xfrm>
            <a:off x="5181600" y="2438400"/>
            <a:ext cx="3505200" cy="2286000"/>
            <a:chOff x="3177" y="1155"/>
            <a:chExt cx="1872" cy="1440"/>
          </a:xfrm>
        </p:grpSpPr>
        <p:cxnSp>
          <p:nvCxnSpPr>
            <p:cNvPr id="1028" name="_s1028"/>
            <p:cNvCxnSpPr>
              <a:cxnSpLocks noChangeShapeType="1"/>
              <a:stCxn id="9" idx="0"/>
              <a:endCxn id="7" idx="3"/>
            </p:cNvCxnSpPr>
            <p:nvPr/>
          </p:nvCxnSpPr>
          <p:spPr bwMode="auto">
            <a:xfrm rot="5400000" flipH="1">
              <a:off x="4293" y="1608"/>
              <a:ext cx="144" cy="542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8" idx="0"/>
              <a:endCxn id="7" idx="3"/>
            </p:cNvCxnSpPr>
            <p:nvPr/>
          </p:nvCxnSpPr>
          <p:spPr bwMode="auto">
            <a:xfrm rot="16200000">
              <a:off x="3789" y="1646"/>
              <a:ext cx="144" cy="466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" name="_s1030"/>
            <p:cNvSpPr>
              <a:spLocks noChangeArrowheads="1"/>
            </p:cNvSpPr>
            <p:nvPr/>
          </p:nvSpPr>
          <p:spPr bwMode="auto">
            <a:xfrm>
              <a:off x="3678" y="1395"/>
              <a:ext cx="871" cy="412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Key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Establishment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8" name="_s1031"/>
            <p:cNvSpPr>
              <a:spLocks noChangeArrowheads="1"/>
            </p:cNvSpPr>
            <p:nvPr/>
          </p:nvSpPr>
          <p:spPr bwMode="auto">
            <a:xfrm>
              <a:off x="3177" y="1951"/>
              <a:ext cx="864" cy="412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Key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Distribution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  <p:sp>
          <p:nvSpPr>
            <p:cNvPr id="9" name="_s1032"/>
            <p:cNvSpPr>
              <a:spLocks noChangeArrowheads="1"/>
            </p:cNvSpPr>
            <p:nvPr/>
          </p:nvSpPr>
          <p:spPr bwMode="auto">
            <a:xfrm>
              <a:off x="4185" y="1951"/>
              <a:ext cx="864" cy="412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9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accent2"/>
              </a:solidFill>
              <a:miter lim="800000"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Key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800080"/>
                  </a:solidFill>
                  <a:effectLst/>
                  <a:latin typeface="Arial" pitchFamily="34" charset="0"/>
                  <a:ea typeface="MS PGothic" pitchFamily="34" charset="-128"/>
                  <a:cs typeface="Arial" pitchFamily="34" charset="0"/>
                </a:rPr>
                <a:t>Agreement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Key </a:t>
            </a:r>
            <a:r>
              <a:rPr lang="en-US" dirty="0" smtClean="0"/>
              <a:t>Distribution Using </a:t>
            </a:r>
            <a:r>
              <a:rPr lang="en-US" dirty="0"/>
              <a:t>Secret Keys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Session Keys</a:t>
            </a:r>
          </a:p>
          <a:p>
            <a:pPr lvl="1"/>
            <a:r>
              <a:rPr lang="en-US" dirty="0"/>
              <a:t>Used to encrypt communication between two end systems</a:t>
            </a:r>
          </a:p>
          <a:p>
            <a:pPr lvl="1"/>
            <a:r>
              <a:rPr lang="en-US" dirty="0"/>
              <a:t>Used only for the duration of the logical connection (or for a fixed duration)</a:t>
            </a:r>
          </a:p>
          <a:p>
            <a:pPr lvl="1"/>
            <a:r>
              <a:rPr lang="en-US" dirty="0"/>
              <a:t>Transported to communicating entities using a “master key”</a:t>
            </a:r>
          </a:p>
          <a:p>
            <a:r>
              <a:rPr lang="en-US" dirty="0"/>
              <a:t>Master Key</a:t>
            </a:r>
          </a:p>
          <a:p>
            <a:pPr lvl="1"/>
            <a:r>
              <a:rPr lang="en-US" dirty="0"/>
              <a:t>The key used for transporting session keys</a:t>
            </a:r>
          </a:p>
          <a:p>
            <a:pPr lvl="1"/>
            <a:r>
              <a:rPr lang="en-US" dirty="0"/>
              <a:t>It is considered to be a long-term key</a:t>
            </a:r>
          </a:p>
          <a:p>
            <a:pPr lvl="1"/>
            <a:r>
              <a:rPr lang="en-US" dirty="0"/>
              <a:t>Shared between communicating end-systems</a:t>
            </a:r>
          </a:p>
          <a:p>
            <a:pPr lvl="1"/>
            <a:r>
              <a:rPr lang="en-US" dirty="0"/>
              <a:t>Usually it is physically delivered or manually installed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Session Keys?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Limiting the availability of </a:t>
            </a:r>
            <a:r>
              <a:rPr lang="en-US" dirty="0" err="1"/>
              <a:t>ciphertext</a:t>
            </a:r>
            <a:endParaRPr lang="en-US" dirty="0"/>
          </a:p>
          <a:p>
            <a:pPr lvl="1"/>
            <a:r>
              <a:rPr lang="en-US" dirty="0"/>
              <a:t>The more the </a:t>
            </a:r>
            <a:r>
              <a:rPr lang="en-US" dirty="0" err="1"/>
              <a:t>ciphertext</a:t>
            </a:r>
            <a:r>
              <a:rPr lang="en-US" dirty="0"/>
              <a:t>, the more feasible the attack</a:t>
            </a:r>
          </a:p>
          <a:p>
            <a:r>
              <a:rPr lang="en-US" dirty="0"/>
              <a:t>Limiting exposure</a:t>
            </a:r>
          </a:p>
          <a:p>
            <a:pPr lvl="1"/>
            <a:r>
              <a:rPr lang="en-US" dirty="0"/>
              <a:t>If the key is compromised, only the data that has used the particular session key is compromised</a:t>
            </a:r>
          </a:p>
          <a:p>
            <a:r>
              <a:rPr lang="en-US" dirty="0"/>
              <a:t>Avoiding long term storage of a number of keys</a:t>
            </a:r>
          </a:p>
          <a:p>
            <a:pPr lvl="1"/>
            <a:r>
              <a:rPr lang="en-US" dirty="0"/>
              <a:t>If Alice needs to communicate with N possible users, she will use a session key only when the need arises</a:t>
            </a:r>
          </a:p>
          <a:p>
            <a:r>
              <a:rPr lang="en-US" dirty="0"/>
              <a:t>Independence across communication sessions and applications</a:t>
            </a:r>
          </a:p>
          <a:p>
            <a:pPr lvl="1"/>
            <a:r>
              <a:rPr lang="en-US" dirty="0"/>
              <a:t>Reduces the need to maintain state across sessions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Decentralized Key Distribution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1027"/>
          <p:cNvGrpSpPr>
            <a:grpSpLocks/>
          </p:cNvGrpSpPr>
          <p:nvPr/>
        </p:nvGrpSpPr>
        <p:grpSpPr bwMode="auto">
          <a:xfrm>
            <a:off x="917575" y="2636838"/>
            <a:ext cx="7312025" cy="1414462"/>
            <a:chOff x="834" y="837"/>
            <a:chExt cx="4606" cy="891"/>
          </a:xfrm>
        </p:grpSpPr>
        <p:grpSp>
          <p:nvGrpSpPr>
            <p:cNvPr id="6" name="Group 1028"/>
            <p:cNvGrpSpPr>
              <a:grpSpLocks/>
            </p:cNvGrpSpPr>
            <p:nvPr/>
          </p:nvGrpSpPr>
          <p:grpSpPr bwMode="auto">
            <a:xfrm>
              <a:off x="834" y="849"/>
              <a:ext cx="597" cy="879"/>
              <a:chOff x="834" y="849"/>
              <a:chExt cx="597" cy="879"/>
            </a:xfrm>
          </p:grpSpPr>
          <p:sp>
            <p:nvSpPr>
              <p:cNvPr id="10" name="Text Box 1029"/>
              <p:cNvSpPr txBox="1">
                <a:spLocks noChangeArrowheads="1"/>
              </p:cNvSpPr>
              <p:nvPr/>
            </p:nvSpPr>
            <p:spPr bwMode="auto">
              <a:xfrm>
                <a:off x="864" y="849"/>
                <a:ext cx="5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1030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1031"/>
            <p:cNvGrpSpPr>
              <a:grpSpLocks/>
            </p:cNvGrpSpPr>
            <p:nvPr/>
          </p:nvGrpSpPr>
          <p:grpSpPr bwMode="auto">
            <a:xfrm>
              <a:off x="4988" y="837"/>
              <a:ext cx="452" cy="891"/>
              <a:chOff x="4944" y="741"/>
              <a:chExt cx="452" cy="891"/>
            </a:xfrm>
          </p:grpSpPr>
          <p:sp>
            <p:nvSpPr>
              <p:cNvPr id="8" name="Text Box 1032"/>
              <p:cNvSpPr txBox="1">
                <a:spLocks noChangeArrowheads="1"/>
              </p:cNvSpPr>
              <p:nvPr/>
            </p:nvSpPr>
            <p:spPr bwMode="auto">
              <a:xfrm>
                <a:off x="4944" y="741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1033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034"/>
          <p:cNvGrpSpPr>
            <a:grpSpLocks/>
          </p:cNvGrpSpPr>
          <p:nvPr/>
        </p:nvGrpSpPr>
        <p:grpSpPr bwMode="auto">
          <a:xfrm>
            <a:off x="1603375" y="1828800"/>
            <a:ext cx="6096000" cy="850900"/>
            <a:chOff x="1296" y="1240"/>
            <a:chExt cx="3840" cy="536"/>
          </a:xfrm>
        </p:grpSpPr>
        <p:sp>
          <p:nvSpPr>
            <p:cNvPr id="13" name="Freeform 1035"/>
            <p:cNvSpPr>
              <a:spLocks/>
            </p:cNvSpPr>
            <p:nvPr/>
          </p:nvSpPr>
          <p:spPr bwMode="auto">
            <a:xfrm>
              <a:off x="1296" y="1240"/>
              <a:ext cx="3840" cy="536"/>
            </a:xfrm>
            <a:custGeom>
              <a:avLst/>
              <a:gdLst>
                <a:gd name="T0" fmla="*/ 0 w 3840"/>
                <a:gd name="T1" fmla="*/ 536 h 536"/>
                <a:gd name="T2" fmla="*/ 384 w 3840"/>
                <a:gd name="T3" fmla="*/ 200 h 536"/>
                <a:gd name="T4" fmla="*/ 1728 w 3840"/>
                <a:gd name="T5" fmla="*/ 8 h 536"/>
                <a:gd name="T6" fmla="*/ 3264 w 3840"/>
                <a:gd name="T7" fmla="*/ 152 h 536"/>
                <a:gd name="T8" fmla="*/ 3840 w 3840"/>
                <a:gd name="T9" fmla="*/ 536 h 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0"/>
                <a:gd name="T16" fmla="*/ 0 h 536"/>
                <a:gd name="T17" fmla="*/ 3840 w 3840"/>
                <a:gd name="T18" fmla="*/ 536 h 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0" h="536">
                  <a:moveTo>
                    <a:pt x="0" y="536"/>
                  </a:moveTo>
                  <a:cubicBezTo>
                    <a:pt x="48" y="412"/>
                    <a:pt x="96" y="288"/>
                    <a:pt x="384" y="200"/>
                  </a:cubicBezTo>
                  <a:cubicBezTo>
                    <a:pt x="672" y="112"/>
                    <a:pt x="1248" y="16"/>
                    <a:pt x="1728" y="8"/>
                  </a:cubicBezTo>
                  <a:cubicBezTo>
                    <a:pt x="2208" y="0"/>
                    <a:pt x="2912" y="64"/>
                    <a:pt x="3264" y="152"/>
                  </a:cubicBezTo>
                  <a:cubicBezTo>
                    <a:pt x="3616" y="240"/>
                    <a:pt x="3728" y="388"/>
                    <a:pt x="3840" y="536"/>
                  </a:cubicBezTo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Text Box 1036"/>
            <p:cNvSpPr txBox="1">
              <a:spLocks noChangeArrowheads="1"/>
            </p:cNvSpPr>
            <p:nvPr/>
          </p:nvSpPr>
          <p:spPr bwMode="auto">
            <a:xfrm>
              <a:off x="2592" y="1322"/>
              <a:ext cx="85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(1) Req||N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1</a:t>
              </a:r>
              <a:endParaRPr lang="en-US" sz="1800">
                <a:latin typeface="Comic Sans MS" pitchFamily="66" charset="0"/>
                <a:cs typeface="Arial" pitchFamily="34" charset="0"/>
              </a:endParaRPr>
            </a:p>
          </p:txBody>
        </p:sp>
      </p:grpSp>
      <p:grpSp>
        <p:nvGrpSpPr>
          <p:cNvPr id="15" name="Group 1037"/>
          <p:cNvGrpSpPr>
            <a:grpSpLocks/>
          </p:cNvGrpSpPr>
          <p:nvPr/>
        </p:nvGrpSpPr>
        <p:grpSpPr bwMode="auto">
          <a:xfrm>
            <a:off x="1831975" y="3101975"/>
            <a:ext cx="5638800" cy="492125"/>
            <a:chOff x="1440" y="2042"/>
            <a:chExt cx="3552" cy="310"/>
          </a:xfrm>
        </p:grpSpPr>
        <p:sp>
          <p:nvSpPr>
            <p:cNvPr id="16" name="Line 1038"/>
            <p:cNvSpPr>
              <a:spLocks noChangeShapeType="1"/>
            </p:cNvSpPr>
            <p:nvPr/>
          </p:nvSpPr>
          <p:spPr bwMode="auto">
            <a:xfrm flipH="1">
              <a:off x="1440" y="2352"/>
              <a:ext cx="355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Text Box 1039"/>
            <p:cNvSpPr txBox="1">
              <a:spLocks noChangeArrowheads="1"/>
            </p:cNvSpPr>
            <p:nvPr/>
          </p:nvSpPr>
          <p:spPr bwMode="auto">
            <a:xfrm>
              <a:off x="1968" y="2042"/>
              <a:ext cx="24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(2) e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kAB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(k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s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||Req||ID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Bob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||f(N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1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)||N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2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18" name="Group 1040"/>
          <p:cNvGrpSpPr>
            <a:grpSpLocks/>
          </p:cNvGrpSpPr>
          <p:nvPr/>
        </p:nvGrpSpPr>
        <p:grpSpPr bwMode="auto">
          <a:xfrm>
            <a:off x="1527175" y="4267200"/>
            <a:ext cx="6096000" cy="850900"/>
            <a:chOff x="1248" y="2776"/>
            <a:chExt cx="3840" cy="536"/>
          </a:xfrm>
        </p:grpSpPr>
        <p:sp>
          <p:nvSpPr>
            <p:cNvPr id="19" name="Freeform 1041"/>
            <p:cNvSpPr>
              <a:spLocks/>
            </p:cNvSpPr>
            <p:nvPr/>
          </p:nvSpPr>
          <p:spPr bwMode="auto">
            <a:xfrm flipV="1">
              <a:off x="1248" y="2776"/>
              <a:ext cx="3840" cy="536"/>
            </a:xfrm>
            <a:custGeom>
              <a:avLst/>
              <a:gdLst>
                <a:gd name="T0" fmla="*/ 0 w 3840"/>
                <a:gd name="T1" fmla="*/ 536 h 536"/>
                <a:gd name="T2" fmla="*/ 384 w 3840"/>
                <a:gd name="T3" fmla="*/ 200 h 536"/>
                <a:gd name="T4" fmla="*/ 1728 w 3840"/>
                <a:gd name="T5" fmla="*/ 8 h 536"/>
                <a:gd name="T6" fmla="*/ 3264 w 3840"/>
                <a:gd name="T7" fmla="*/ 152 h 536"/>
                <a:gd name="T8" fmla="*/ 3840 w 3840"/>
                <a:gd name="T9" fmla="*/ 536 h 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840"/>
                <a:gd name="T16" fmla="*/ 0 h 536"/>
                <a:gd name="T17" fmla="*/ 3840 w 3840"/>
                <a:gd name="T18" fmla="*/ 536 h 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840" h="536">
                  <a:moveTo>
                    <a:pt x="0" y="536"/>
                  </a:moveTo>
                  <a:cubicBezTo>
                    <a:pt x="48" y="412"/>
                    <a:pt x="96" y="288"/>
                    <a:pt x="384" y="200"/>
                  </a:cubicBezTo>
                  <a:cubicBezTo>
                    <a:pt x="672" y="112"/>
                    <a:pt x="1248" y="16"/>
                    <a:pt x="1728" y="8"/>
                  </a:cubicBezTo>
                  <a:cubicBezTo>
                    <a:pt x="2208" y="0"/>
                    <a:pt x="2912" y="64"/>
                    <a:pt x="3264" y="152"/>
                  </a:cubicBezTo>
                  <a:cubicBezTo>
                    <a:pt x="3616" y="240"/>
                    <a:pt x="3728" y="388"/>
                    <a:pt x="3840" y="536"/>
                  </a:cubicBezTo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042"/>
            <p:cNvSpPr txBox="1">
              <a:spLocks noChangeArrowheads="1"/>
            </p:cNvSpPr>
            <p:nvPr/>
          </p:nvSpPr>
          <p:spPr bwMode="auto">
            <a:xfrm>
              <a:off x="2544" y="3050"/>
              <a:ext cx="98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(3) e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ks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(f(N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2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))</a:t>
              </a:r>
            </a:p>
          </p:txBody>
        </p:sp>
      </p:grpSp>
      <p:sp>
        <p:nvSpPr>
          <p:cNvPr id="21" name="Text Box 1043"/>
          <p:cNvSpPr txBox="1">
            <a:spLocks noChangeArrowheads="1"/>
          </p:cNvSpPr>
          <p:nvPr/>
        </p:nvSpPr>
        <p:spPr bwMode="auto">
          <a:xfrm>
            <a:off x="5114925" y="5380038"/>
            <a:ext cx="26431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>
                <a:latin typeface="Comic Sans MS" pitchFamily="66" charset="0"/>
                <a:cs typeface="Arial" pitchFamily="34" charset="0"/>
              </a:rPr>
              <a:t> </a:t>
            </a:r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800" i="1" baseline="-25000">
                <a:latin typeface="Comic Sans MS" pitchFamily="66" charset="0"/>
                <a:cs typeface="Arial" pitchFamily="34" charset="0"/>
              </a:rPr>
              <a:t>AB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 is the Master Key</a:t>
            </a:r>
          </a:p>
          <a:p>
            <a:pPr eaLnBrk="1" hangingPunct="1">
              <a:buFontTx/>
              <a:buChar char="•"/>
            </a:pPr>
            <a:r>
              <a:rPr lang="en-US" sz="1800">
                <a:latin typeface="Comic Sans MS" pitchFamily="66" charset="0"/>
                <a:cs typeface="Arial" pitchFamily="34" charset="0"/>
              </a:rPr>
              <a:t> </a:t>
            </a:r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800" i="1" baseline="-25000">
                <a:latin typeface="Comic Sans MS" pitchFamily="66" charset="0"/>
                <a:cs typeface="Arial" pitchFamily="34" charset="0"/>
              </a:rPr>
              <a:t>s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 is the Session Key</a:t>
            </a:r>
          </a:p>
        </p:txBody>
      </p:sp>
      <p:sp>
        <p:nvSpPr>
          <p:cNvPr id="22" name="AutoShape 1044"/>
          <p:cNvSpPr>
            <a:spLocks noChangeArrowheads="1"/>
          </p:cNvSpPr>
          <p:nvPr/>
        </p:nvSpPr>
        <p:spPr bwMode="auto">
          <a:xfrm rot="10800000">
            <a:off x="1609725" y="3886200"/>
            <a:ext cx="1828800" cy="685800"/>
          </a:xfrm>
          <a:prstGeom prst="cloudCallout">
            <a:avLst>
              <a:gd name="adj1" fmla="val -8509"/>
              <a:gd name="adj2" fmla="val 8795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r>
              <a:rPr lang="en-US" sz="1800">
                <a:latin typeface="Comic Sans MS" pitchFamily="66" charset="0"/>
                <a:cs typeface="Arial" pitchFamily="34" charset="0"/>
              </a:rPr>
              <a:t>Challenge</a:t>
            </a:r>
          </a:p>
        </p:txBody>
      </p:sp>
      <p:sp>
        <p:nvSpPr>
          <p:cNvPr id="23" name="AutoShape 1045"/>
          <p:cNvSpPr>
            <a:spLocks noChangeArrowheads="1"/>
          </p:cNvSpPr>
          <p:nvPr/>
        </p:nvSpPr>
        <p:spPr bwMode="auto">
          <a:xfrm rot="10800000">
            <a:off x="2981325" y="5334000"/>
            <a:ext cx="1828800" cy="685800"/>
          </a:xfrm>
          <a:prstGeom prst="cloudCallout">
            <a:avLst>
              <a:gd name="adj1" fmla="val -8509"/>
              <a:gd name="adj2" fmla="val 8795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r>
              <a:rPr lang="en-US" sz="1800">
                <a:latin typeface="Comic Sans MS" pitchFamily="66" charset="0"/>
                <a:cs typeface="Arial" pitchFamily="34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nimBg="1" autoUpdateAnimBg="0"/>
      <p:bldP spid="23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Drawbacks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master key needs to be shared between all the nodes that need to communicate</a:t>
            </a:r>
          </a:p>
          <a:p>
            <a:r>
              <a:rPr lang="en-US" dirty="0"/>
              <a:t>If there are </a:t>
            </a:r>
            <a:r>
              <a:rPr lang="en-US" i="1" dirty="0"/>
              <a:t>N</a:t>
            </a:r>
            <a:r>
              <a:rPr lang="en-US" dirty="0"/>
              <a:t> hosts we need </a:t>
            </a:r>
            <a:r>
              <a:rPr lang="en-US" i="1" dirty="0"/>
              <a:t>N(N – 1)/2</a:t>
            </a:r>
            <a:r>
              <a:rPr lang="en-US" dirty="0"/>
              <a:t> keys</a:t>
            </a:r>
          </a:p>
          <a:p>
            <a:r>
              <a:rPr lang="en-US" dirty="0"/>
              <a:t>If we add a node to the network, all the other nodes must now create a shared master key with it</a:t>
            </a:r>
          </a:p>
          <a:p>
            <a:r>
              <a:rPr lang="en-US" dirty="0"/>
              <a:t>Physical distribution of pairs of master keys is hard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Trusted Third Party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Use a Trusted Third Party (TTP) often called a Key Distribution Center (KDC)</a:t>
            </a:r>
          </a:p>
          <a:p>
            <a:pPr lvl="1"/>
            <a:r>
              <a:rPr lang="en-US" dirty="0"/>
              <a:t>This is a server based key distribution</a:t>
            </a:r>
          </a:p>
          <a:p>
            <a:r>
              <a:rPr lang="en-US" dirty="0"/>
              <a:t>Each node or user shares a secret master key with the KDC</a:t>
            </a:r>
          </a:p>
          <a:p>
            <a:r>
              <a:rPr lang="en-US" dirty="0"/>
              <a:t>A session key is generated by the KDC each time two nodes wish to communicate</a:t>
            </a:r>
          </a:p>
          <a:p>
            <a:pPr lvl="1"/>
            <a:r>
              <a:rPr lang="en-US" dirty="0"/>
              <a:t>If Alice or Bob generate the session key, we call this a “Key Translation Center” or KTC</a:t>
            </a:r>
          </a:p>
          <a:p>
            <a:r>
              <a:rPr lang="en-US" dirty="0"/>
              <a:t>Can also be used for distributing public keys and associated certificates - PKI later</a:t>
            </a:r>
          </a:p>
          <a:p>
            <a:r>
              <a:rPr lang="en-US" dirty="0"/>
              <a:t>Drawbacks: </a:t>
            </a:r>
          </a:p>
          <a:p>
            <a:pPr lvl="1"/>
            <a:r>
              <a:rPr lang="en-US" dirty="0"/>
              <a:t>The TTP must be trusted to keep the master keys secret</a:t>
            </a:r>
          </a:p>
          <a:p>
            <a:pPr lvl="1"/>
            <a:r>
              <a:rPr lang="en-US" dirty="0"/>
              <a:t>The TTP may be a bottleneck for providing the session keys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Exchange Using Public Keys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Why public keys?</a:t>
            </a:r>
          </a:p>
          <a:p>
            <a:pPr lvl="1"/>
            <a:r>
              <a:rPr lang="en-US" dirty="0"/>
              <a:t>We do not wish to trust a third party</a:t>
            </a:r>
          </a:p>
          <a:p>
            <a:pPr lvl="1"/>
            <a:r>
              <a:rPr lang="en-US" dirty="0"/>
              <a:t>Communications are created between entities that do not know each other a priori</a:t>
            </a:r>
          </a:p>
          <a:p>
            <a:pPr lvl="2"/>
            <a:r>
              <a:rPr lang="en-US" dirty="0"/>
              <a:t>Example: </a:t>
            </a:r>
            <a:r>
              <a:rPr lang="en-US" dirty="0" err="1"/>
              <a:t>Diffie</a:t>
            </a:r>
            <a:r>
              <a:rPr lang="en-US" dirty="0"/>
              <a:t>-Hellman Key Exchange Protocol</a:t>
            </a:r>
          </a:p>
          <a:p>
            <a:pPr lvl="2"/>
            <a:r>
              <a:rPr lang="en-US" dirty="0"/>
              <a:t>RSA for key exchange</a:t>
            </a:r>
          </a:p>
          <a:p>
            <a:r>
              <a:rPr lang="en-US" dirty="0"/>
              <a:t>Problem: Man-in-the-Middle Attack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Most Security Protocols Work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990600" y="2755900"/>
            <a:ext cx="7312025" cy="1366838"/>
            <a:chOff x="834" y="867"/>
            <a:chExt cx="4606" cy="861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879"/>
              <a:ext cx="597" cy="849"/>
              <a:chOff x="834" y="879"/>
              <a:chExt cx="597" cy="849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879"/>
                <a:ext cx="5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67"/>
              <a:ext cx="452" cy="861"/>
              <a:chOff x="4944" y="771"/>
              <a:chExt cx="452" cy="861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71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2057400" y="1905000"/>
            <a:ext cx="54102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Step 1: Alice verifies her “identity” to Bob and vice-versa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2057400" y="2987675"/>
            <a:ext cx="54102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Step 2: Alice and Bob establish a shared “secret” (or a set of secrets)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2057400" y="4130675"/>
            <a:ext cx="5410200" cy="82232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latin typeface="Comic Sans MS" pitchFamily="66" charset="0"/>
              </a:rPr>
              <a:t>Step 3: Data communications with confidentiality and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182374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Exchange Using Public Keys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71538" y="3062288"/>
            <a:ext cx="7281862" cy="1357312"/>
            <a:chOff x="834" y="873"/>
            <a:chExt cx="4587" cy="855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885"/>
              <a:ext cx="558" cy="843"/>
              <a:chOff x="834" y="885"/>
              <a:chExt cx="558" cy="843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885"/>
                <a:ext cx="4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73"/>
              <a:ext cx="433" cy="855"/>
              <a:chOff x="4944" y="777"/>
              <a:chExt cx="433" cy="855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77"/>
                <a:ext cx="3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1862138" y="1828800"/>
            <a:ext cx="5562600" cy="1447800"/>
            <a:chOff x="1488" y="1296"/>
            <a:chExt cx="3504" cy="912"/>
          </a:xfrm>
        </p:grpSpPr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488" y="1296"/>
              <a:ext cx="3504" cy="912"/>
            </a:xfrm>
            <a:custGeom>
              <a:avLst/>
              <a:gdLst>
                <a:gd name="T0" fmla="*/ 0 w 3504"/>
                <a:gd name="T1" fmla="*/ 912 h 912"/>
                <a:gd name="T2" fmla="*/ 720 w 3504"/>
                <a:gd name="T3" fmla="*/ 336 h 912"/>
                <a:gd name="T4" fmla="*/ 2016 w 3504"/>
                <a:gd name="T5" fmla="*/ 96 h 912"/>
                <a:gd name="T6" fmla="*/ 3504 w 3504"/>
                <a:gd name="T7" fmla="*/ 912 h 91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504"/>
                <a:gd name="T13" fmla="*/ 0 h 912"/>
                <a:gd name="T14" fmla="*/ 3504 w 3504"/>
                <a:gd name="T15" fmla="*/ 912 h 91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504" h="912">
                  <a:moveTo>
                    <a:pt x="0" y="912"/>
                  </a:moveTo>
                  <a:cubicBezTo>
                    <a:pt x="192" y="692"/>
                    <a:pt x="384" y="472"/>
                    <a:pt x="720" y="336"/>
                  </a:cubicBezTo>
                  <a:cubicBezTo>
                    <a:pt x="1056" y="200"/>
                    <a:pt x="1552" y="0"/>
                    <a:pt x="2016" y="96"/>
                  </a:cubicBezTo>
                  <a:cubicBezTo>
                    <a:pt x="2480" y="192"/>
                    <a:pt x="2992" y="552"/>
                    <a:pt x="3504" y="912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592" y="1449"/>
              <a:ext cx="94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(1) Request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1862138" y="3214688"/>
            <a:ext cx="5486400" cy="519112"/>
            <a:chOff x="1488" y="2169"/>
            <a:chExt cx="3456" cy="327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1488" y="2496"/>
              <a:ext cx="3456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592" y="2169"/>
              <a:ext cx="11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(2) ID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B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|| KU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B</a:t>
              </a:r>
              <a:endParaRPr lang="en-US" sz="2000">
                <a:latin typeface="Comic Sans MS" pitchFamily="66" charset="0"/>
                <a:cs typeface="Arial" pitchFamily="34" charset="0"/>
              </a:endParaRPr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1481138" y="4343400"/>
            <a:ext cx="5943600" cy="1371600"/>
            <a:chOff x="1248" y="2880"/>
            <a:chExt cx="3744" cy="864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248" y="2880"/>
              <a:ext cx="3744" cy="864"/>
            </a:xfrm>
            <a:custGeom>
              <a:avLst/>
              <a:gdLst>
                <a:gd name="T0" fmla="*/ 0 w 3744"/>
                <a:gd name="T1" fmla="*/ 96 h 864"/>
                <a:gd name="T2" fmla="*/ 1440 w 3744"/>
                <a:gd name="T3" fmla="*/ 768 h 864"/>
                <a:gd name="T4" fmla="*/ 3024 w 3744"/>
                <a:gd name="T5" fmla="*/ 672 h 864"/>
                <a:gd name="T6" fmla="*/ 3744 w 3744"/>
                <a:gd name="T7" fmla="*/ 0 h 8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44"/>
                <a:gd name="T13" fmla="*/ 0 h 864"/>
                <a:gd name="T14" fmla="*/ 3744 w 3744"/>
                <a:gd name="T15" fmla="*/ 864 h 8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44" h="864">
                  <a:moveTo>
                    <a:pt x="0" y="96"/>
                  </a:moveTo>
                  <a:cubicBezTo>
                    <a:pt x="468" y="384"/>
                    <a:pt x="936" y="672"/>
                    <a:pt x="1440" y="768"/>
                  </a:cubicBezTo>
                  <a:cubicBezTo>
                    <a:pt x="1944" y="864"/>
                    <a:pt x="2640" y="800"/>
                    <a:pt x="3024" y="672"/>
                  </a:cubicBezTo>
                  <a:cubicBezTo>
                    <a:pt x="3408" y="544"/>
                    <a:pt x="3576" y="272"/>
                    <a:pt x="3744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2544" y="3369"/>
              <a:ext cx="13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(3) 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KUB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(ID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||k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s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6456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Man-In-The-Middle Attack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939800" y="2227263"/>
            <a:ext cx="7281863" cy="1330325"/>
            <a:chOff x="834" y="890"/>
            <a:chExt cx="4587" cy="838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902"/>
              <a:ext cx="558" cy="826"/>
              <a:chOff x="834" y="902"/>
              <a:chExt cx="558" cy="826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902"/>
                <a:ext cx="454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1800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90"/>
              <a:ext cx="433" cy="838"/>
              <a:chOff x="4944" y="794"/>
              <a:chExt cx="433" cy="838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94"/>
                <a:ext cx="36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1800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121150" y="4443413"/>
            <a:ext cx="822325" cy="989012"/>
            <a:chOff x="2784" y="2784"/>
            <a:chExt cx="690" cy="869"/>
          </a:xfrm>
        </p:grpSpPr>
        <p:pic>
          <p:nvPicPr>
            <p:cNvPr id="13" name="Picture 11" descr="bd06651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84" y="2784"/>
              <a:ext cx="576" cy="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784" y="3331"/>
              <a:ext cx="690" cy="3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Oscar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1854200" y="1236663"/>
            <a:ext cx="5562600" cy="1406525"/>
            <a:chOff x="1440" y="842"/>
            <a:chExt cx="3504" cy="886"/>
          </a:xfrm>
        </p:grpSpPr>
        <p:sp>
          <p:nvSpPr>
            <p:cNvPr id="16" name="Freeform 14"/>
            <p:cNvSpPr>
              <a:spLocks/>
            </p:cNvSpPr>
            <p:nvPr/>
          </p:nvSpPr>
          <p:spPr bwMode="auto">
            <a:xfrm>
              <a:off x="1440" y="1056"/>
              <a:ext cx="3504" cy="672"/>
            </a:xfrm>
            <a:custGeom>
              <a:avLst/>
              <a:gdLst>
                <a:gd name="T0" fmla="*/ 0 w 3504"/>
                <a:gd name="T1" fmla="*/ 672 h 672"/>
                <a:gd name="T2" fmla="*/ 816 w 3504"/>
                <a:gd name="T3" fmla="*/ 192 h 672"/>
                <a:gd name="T4" fmla="*/ 1776 w 3504"/>
                <a:gd name="T5" fmla="*/ 48 h 672"/>
                <a:gd name="T6" fmla="*/ 2640 w 3504"/>
                <a:gd name="T7" fmla="*/ 96 h 672"/>
                <a:gd name="T8" fmla="*/ 3504 w 3504"/>
                <a:gd name="T9" fmla="*/ 624 h 67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04"/>
                <a:gd name="T16" fmla="*/ 0 h 672"/>
                <a:gd name="T17" fmla="*/ 3504 w 3504"/>
                <a:gd name="T18" fmla="*/ 672 h 67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04" h="672">
                  <a:moveTo>
                    <a:pt x="0" y="672"/>
                  </a:moveTo>
                  <a:cubicBezTo>
                    <a:pt x="260" y="484"/>
                    <a:pt x="520" y="296"/>
                    <a:pt x="816" y="192"/>
                  </a:cubicBezTo>
                  <a:cubicBezTo>
                    <a:pt x="1112" y="88"/>
                    <a:pt x="1472" y="64"/>
                    <a:pt x="1776" y="48"/>
                  </a:cubicBezTo>
                  <a:cubicBezTo>
                    <a:pt x="2080" y="32"/>
                    <a:pt x="2352" y="0"/>
                    <a:pt x="2640" y="96"/>
                  </a:cubicBezTo>
                  <a:cubicBezTo>
                    <a:pt x="2928" y="192"/>
                    <a:pt x="3216" y="408"/>
                    <a:pt x="3504" y="624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646" y="842"/>
              <a:ext cx="8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(1) Request</a:t>
              </a:r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1854200" y="2312988"/>
            <a:ext cx="2552700" cy="2006600"/>
            <a:chOff x="1440" y="1472"/>
            <a:chExt cx="1608" cy="1264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440" y="1472"/>
              <a:ext cx="1608" cy="1264"/>
            </a:xfrm>
            <a:custGeom>
              <a:avLst/>
              <a:gdLst>
                <a:gd name="T0" fmla="*/ 0 w 1608"/>
                <a:gd name="T1" fmla="*/ 256 h 1264"/>
                <a:gd name="T2" fmla="*/ 864 w 1608"/>
                <a:gd name="T3" fmla="*/ 64 h 1264"/>
                <a:gd name="T4" fmla="*/ 1488 w 1608"/>
                <a:gd name="T5" fmla="*/ 640 h 1264"/>
                <a:gd name="T6" fmla="*/ 1584 w 1608"/>
                <a:gd name="T7" fmla="*/ 1264 h 126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08"/>
                <a:gd name="T13" fmla="*/ 0 h 1264"/>
                <a:gd name="T14" fmla="*/ 1608 w 1608"/>
                <a:gd name="T15" fmla="*/ 1264 h 126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08" h="1264">
                  <a:moveTo>
                    <a:pt x="0" y="256"/>
                  </a:moveTo>
                  <a:cubicBezTo>
                    <a:pt x="308" y="128"/>
                    <a:pt x="616" y="0"/>
                    <a:pt x="864" y="64"/>
                  </a:cubicBezTo>
                  <a:cubicBezTo>
                    <a:pt x="1112" y="128"/>
                    <a:pt x="1368" y="440"/>
                    <a:pt x="1488" y="640"/>
                  </a:cubicBezTo>
                  <a:cubicBezTo>
                    <a:pt x="1608" y="840"/>
                    <a:pt x="1596" y="1052"/>
                    <a:pt x="1584" y="1264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1728" y="1610"/>
              <a:ext cx="86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(1) Request</a:t>
              </a:r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4546600" y="2532063"/>
            <a:ext cx="2717800" cy="1787525"/>
            <a:chOff x="3136" y="1610"/>
            <a:chExt cx="1712" cy="1126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3136" y="1776"/>
              <a:ext cx="1712" cy="960"/>
            </a:xfrm>
            <a:custGeom>
              <a:avLst/>
              <a:gdLst>
                <a:gd name="T0" fmla="*/ 80 w 1712"/>
                <a:gd name="T1" fmla="*/ 960 h 960"/>
                <a:gd name="T2" fmla="*/ 272 w 1712"/>
                <a:gd name="T3" fmla="*/ 288 h 960"/>
                <a:gd name="T4" fmla="*/ 1712 w 1712"/>
                <a:gd name="T5" fmla="*/ 0 h 960"/>
                <a:gd name="T6" fmla="*/ 0 60000 65536"/>
                <a:gd name="T7" fmla="*/ 0 60000 65536"/>
                <a:gd name="T8" fmla="*/ 0 60000 65536"/>
                <a:gd name="T9" fmla="*/ 0 w 1712"/>
                <a:gd name="T10" fmla="*/ 0 h 960"/>
                <a:gd name="T11" fmla="*/ 1712 w 1712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12" h="960">
                  <a:moveTo>
                    <a:pt x="80" y="960"/>
                  </a:moveTo>
                  <a:cubicBezTo>
                    <a:pt x="40" y="704"/>
                    <a:pt x="0" y="448"/>
                    <a:pt x="272" y="288"/>
                  </a:cubicBezTo>
                  <a:cubicBezTo>
                    <a:pt x="544" y="128"/>
                    <a:pt x="1128" y="64"/>
                    <a:pt x="1712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3408" y="1610"/>
              <a:ext cx="8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(2) Request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4902200" y="3252788"/>
            <a:ext cx="2362200" cy="1219200"/>
            <a:chOff x="3360" y="2064"/>
            <a:chExt cx="1488" cy="768"/>
          </a:xfrm>
        </p:grpSpPr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H="1">
              <a:off x="3360" y="2064"/>
              <a:ext cx="1488" cy="768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3590" y="2138"/>
              <a:ext cx="9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(3) 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||KU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</a:t>
              </a:r>
              <a:endParaRPr lang="en-US" sz="1800">
                <a:latin typeface="Comic Sans MS" pitchFamily="66" charset="0"/>
                <a:cs typeface="Arial" pitchFamily="34" charset="0"/>
              </a:endParaRPr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>
            <a:off x="1930400" y="3176588"/>
            <a:ext cx="2057400" cy="1524000"/>
            <a:chOff x="1488" y="2016"/>
            <a:chExt cx="1296" cy="960"/>
          </a:xfrm>
        </p:grpSpPr>
        <p:sp>
          <p:nvSpPr>
            <p:cNvPr id="28" name="Line 26"/>
            <p:cNvSpPr>
              <a:spLocks noChangeShapeType="1"/>
            </p:cNvSpPr>
            <p:nvPr/>
          </p:nvSpPr>
          <p:spPr bwMode="auto">
            <a:xfrm flipH="1" flipV="1">
              <a:off x="1488" y="2016"/>
              <a:ext cx="1296" cy="96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1728" y="2186"/>
              <a:ext cx="9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(4) 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||KU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O</a:t>
              </a:r>
              <a:endParaRPr lang="en-US" sz="1800">
                <a:latin typeface="Comic Sans MS" pitchFamily="66" charset="0"/>
                <a:cs typeface="Arial" pitchFamily="34" charset="0"/>
              </a:endParaRPr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1473200" y="3468688"/>
            <a:ext cx="2286000" cy="1854200"/>
            <a:chOff x="1200" y="2200"/>
            <a:chExt cx="1440" cy="1168"/>
          </a:xfrm>
        </p:grpSpPr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1208" y="2200"/>
              <a:ext cx="1432" cy="1168"/>
            </a:xfrm>
            <a:custGeom>
              <a:avLst/>
              <a:gdLst>
                <a:gd name="T0" fmla="*/ 88 w 1432"/>
                <a:gd name="T1" fmla="*/ 104 h 1168"/>
                <a:gd name="T2" fmla="*/ 88 w 1432"/>
                <a:gd name="T3" fmla="*/ 152 h 1168"/>
                <a:gd name="T4" fmla="*/ 616 w 1432"/>
                <a:gd name="T5" fmla="*/ 1016 h 1168"/>
                <a:gd name="T6" fmla="*/ 1432 w 1432"/>
                <a:gd name="T7" fmla="*/ 1064 h 11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32"/>
                <a:gd name="T13" fmla="*/ 0 h 1168"/>
                <a:gd name="T14" fmla="*/ 1432 w 1432"/>
                <a:gd name="T15" fmla="*/ 1168 h 11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32" h="1168">
                  <a:moveTo>
                    <a:pt x="88" y="104"/>
                  </a:moveTo>
                  <a:cubicBezTo>
                    <a:pt x="44" y="52"/>
                    <a:pt x="0" y="0"/>
                    <a:pt x="88" y="152"/>
                  </a:cubicBezTo>
                  <a:cubicBezTo>
                    <a:pt x="176" y="304"/>
                    <a:pt x="392" y="864"/>
                    <a:pt x="616" y="1016"/>
                  </a:cubicBezTo>
                  <a:cubicBezTo>
                    <a:pt x="840" y="1168"/>
                    <a:pt x="1136" y="1116"/>
                    <a:pt x="1432" y="1064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1200" y="2906"/>
              <a:ext cx="124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(5) e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KUO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(k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s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4800600" y="3633788"/>
            <a:ext cx="2997200" cy="1714500"/>
            <a:chOff x="3296" y="2304"/>
            <a:chExt cx="1888" cy="1080"/>
          </a:xfrm>
        </p:grpSpPr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3296" y="2304"/>
              <a:ext cx="1888" cy="1080"/>
            </a:xfrm>
            <a:custGeom>
              <a:avLst/>
              <a:gdLst>
                <a:gd name="T0" fmla="*/ 112 w 1888"/>
                <a:gd name="T1" fmla="*/ 1008 h 1080"/>
                <a:gd name="T2" fmla="*/ 160 w 1888"/>
                <a:gd name="T3" fmla="*/ 1008 h 1080"/>
                <a:gd name="T4" fmla="*/ 1072 w 1888"/>
                <a:gd name="T5" fmla="*/ 912 h 1080"/>
                <a:gd name="T6" fmla="*/ 1888 w 1888"/>
                <a:gd name="T7" fmla="*/ 0 h 108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8"/>
                <a:gd name="T13" fmla="*/ 0 h 1080"/>
                <a:gd name="T14" fmla="*/ 1888 w 1888"/>
                <a:gd name="T15" fmla="*/ 1080 h 108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8" h="1080">
                  <a:moveTo>
                    <a:pt x="112" y="1008"/>
                  </a:moveTo>
                  <a:cubicBezTo>
                    <a:pt x="56" y="1016"/>
                    <a:pt x="0" y="1024"/>
                    <a:pt x="160" y="1008"/>
                  </a:cubicBezTo>
                  <a:cubicBezTo>
                    <a:pt x="320" y="992"/>
                    <a:pt x="784" y="1080"/>
                    <a:pt x="1072" y="912"/>
                  </a:cubicBezTo>
                  <a:cubicBezTo>
                    <a:pt x="1360" y="744"/>
                    <a:pt x="1624" y="372"/>
                    <a:pt x="1888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3600" y="2906"/>
              <a:ext cx="1225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(6) e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KUB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(k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s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36" name="Group 34"/>
          <p:cNvGrpSpPr>
            <a:grpSpLocks/>
          </p:cNvGrpSpPr>
          <p:nvPr/>
        </p:nvGrpSpPr>
        <p:grpSpPr bwMode="auto">
          <a:xfrm>
            <a:off x="381000" y="3633788"/>
            <a:ext cx="8229600" cy="2690812"/>
            <a:chOff x="512" y="2304"/>
            <a:chExt cx="5184" cy="1972"/>
          </a:xfrm>
        </p:grpSpPr>
        <p:sp>
          <p:nvSpPr>
            <p:cNvPr id="37" name="Freeform 35"/>
            <p:cNvSpPr>
              <a:spLocks/>
            </p:cNvSpPr>
            <p:nvPr/>
          </p:nvSpPr>
          <p:spPr bwMode="auto">
            <a:xfrm>
              <a:off x="512" y="2304"/>
              <a:ext cx="5184" cy="1912"/>
            </a:xfrm>
            <a:custGeom>
              <a:avLst/>
              <a:gdLst>
                <a:gd name="T0" fmla="*/ 448 w 5184"/>
                <a:gd name="T1" fmla="*/ 48 h 1912"/>
                <a:gd name="T2" fmla="*/ 448 w 5184"/>
                <a:gd name="T3" fmla="*/ 1488 h 1912"/>
                <a:gd name="T4" fmla="*/ 3136 w 5184"/>
                <a:gd name="T5" fmla="*/ 1680 h 1912"/>
                <a:gd name="T6" fmla="*/ 4912 w 5184"/>
                <a:gd name="T7" fmla="*/ 1632 h 1912"/>
                <a:gd name="T8" fmla="*/ 4768 w 5184"/>
                <a:gd name="T9" fmla="*/ 0 h 19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84"/>
                <a:gd name="T16" fmla="*/ 0 h 1912"/>
                <a:gd name="T17" fmla="*/ 5184 w 5184"/>
                <a:gd name="T18" fmla="*/ 1912 h 19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84" h="1912">
                  <a:moveTo>
                    <a:pt x="448" y="48"/>
                  </a:moveTo>
                  <a:cubicBezTo>
                    <a:pt x="224" y="632"/>
                    <a:pt x="0" y="1216"/>
                    <a:pt x="448" y="1488"/>
                  </a:cubicBezTo>
                  <a:cubicBezTo>
                    <a:pt x="896" y="1760"/>
                    <a:pt x="2392" y="1656"/>
                    <a:pt x="3136" y="1680"/>
                  </a:cubicBezTo>
                  <a:cubicBezTo>
                    <a:pt x="3880" y="1704"/>
                    <a:pt x="4640" y="1912"/>
                    <a:pt x="4912" y="1632"/>
                  </a:cubicBezTo>
                  <a:cubicBezTo>
                    <a:pt x="5184" y="1352"/>
                    <a:pt x="4976" y="676"/>
                    <a:pt x="4768" y="0"/>
                  </a:cubicBezTo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2592" y="4007"/>
              <a:ext cx="718" cy="2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 i="1">
                  <a:latin typeface="Comic Sans MS" pitchFamily="66" charset="0"/>
                  <a:cs typeface="Arial" pitchFamily="34" charset="0"/>
                </a:rPr>
                <a:t>y = 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e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ks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</a:t>
              </a:r>
              <a:r>
                <a:rPr lang="en-US" sz="1800" i="1">
                  <a:latin typeface="Comic Sans MS" pitchFamily="66" charset="0"/>
                  <a:cs typeface="Arial" pitchFamily="34" charset="0"/>
                </a:rPr>
                <a:t>x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sp>
        <p:nvSpPr>
          <p:cNvPr id="39" name="AutoShape 37"/>
          <p:cNvSpPr>
            <a:spLocks noChangeArrowheads="1"/>
          </p:cNvSpPr>
          <p:nvPr/>
        </p:nvSpPr>
        <p:spPr bwMode="auto">
          <a:xfrm>
            <a:off x="4419600" y="5386388"/>
            <a:ext cx="228600" cy="533400"/>
          </a:xfrm>
          <a:prstGeom prst="up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64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Man-In-The-Middle </a:t>
            </a:r>
            <a:r>
              <a:rPr lang="en-US" dirty="0" smtClean="0"/>
              <a:t>Attack (cont.)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Transmitting a session key by encrypting it with a public key is secure against “passive attacks”</a:t>
            </a:r>
          </a:p>
          <a:p>
            <a:pPr lvl="1"/>
            <a:r>
              <a:rPr lang="en-US" sz="2200" dirty="0"/>
              <a:t>It is NOT secure against ACTIVE attacks</a:t>
            </a:r>
          </a:p>
          <a:p>
            <a:pPr lvl="1"/>
            <a:r>
              <a:rPr lang="en-US" sz="2200" dirty="0"/>
              <a:t>Oscar can read and alter </a:t>
            </a:r>
            <a:r>
              <a:rPr lang="en-US" sz="2200" i="1" dirty="0"/>
              <a:t>x</a:t>
            </a:r>
            <a:r>
              <a:rPr lang="en-US" sz="2200" dirty="0"/>
              <a:t> without detection</a:t>
            </a:r>
          </a:p>
          <a:p>
            <a:pPr lvl="1"/>
            <a:r>
              <a:rPr lang="en-US" sz="2200" dirty="0"/>
              <a:t>Public keys are not authenticated (so far)</a:t>
            </a:r>
          </a:p>
          <a:p>
            <a:r>
              <a:rPr lang="en-US" sz="2400" dirty="0"/>
              <a:t>Applies also to the </a:t>
            </a:r>
            <a:r>
              <a:rPr lang="en-US" sz="2400" dirty="0" err="1"/>
              <a:t>Diffie</a:t>
            </a:r>
            <a:r>
              <a:rPr lang="en-US" sz="2400" dirty="0"/>
              <a:t>-Hellman Key Exchange Protocol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Distribution of Public Keys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Public Announcement</a:t>
            </a:r>
          </a:p>
          <a:p>
            <a:pPr lvl="1"/>
            <a:r>
              <a:rPr lang="en-US" dirty="0"/>
              <a:t>No authentication</a:t>
            </a:r>
          </a:p>
          <a:p>
            <a:pPr lvl="1"/>
            <a:r>
              <a:rPr lang="en-US" dirty="0"/>
              <a:t>Easy to masquerade</a:t>
            </a:r>
          </a:p>
          <a:p>
            <a:pPr lvl="1"/>
            <a:r>
              <a:rPr lang="en-US" dirty="0"/>
              <a:t>Example: PGP</a:t>
            </a:r>
          </a:p>
          <a:p>
            <a:r>
              <a:rPr lang="en-US" dirty="0"/>
              <a:t>Publicly available Directory</a:t>
            </a:r>
          </a:p>
          <a:p>
            <a:pPr lvl="1"/>
            <a:r>
              <a:rPr lang="en-US" dirty="0"/>
              <a:t>A TTP maintains an authenticated directory of names and associated public keys</a:t>
            </a:r>
          </a:p>
          <a:p>
            <a:pPr lvl="1"/>
            <a:r>
              <a:rPr lang="en-US" dirty="0"/>
              <a:t>Each user registers his/her public key with the directory authority</a:t>
            </a:r>
          </a:p>
          <a:p>
            <a:pPr lvl="1"/>
            <a:r>
              <a:rPr lang="en-US" dirty="0"/>
              <a:t>Keys can be updated</a:t>
            </a:r>
          </a:p>
          <a:p>
            <a:pPr lvl="1"/>
            <a:r>
              <a:rPr lang="en-US" dirty="0"/>
              <a:t>Directories can be published periodically</a:t>
            </a:r>
          </a:p>
          <a:p>
            <a:pPr lvl="1"/>
            <a:r>
              <a:rPr lang="en-US" dirty="0"/>
              <a:t>Authenticated communication is possible via MACs to access the directory electronically</a:t>
            </a:r>
          </a:p>
          <a:p>
            <a:pPr lvl="1"/>
            <a:r>
              <a:rPr lang="en-US" dirty="0"/>
              <a:t>Records may be tampered</a:t>
            </a:r>
          </a:p>
          <a:p>
            <a:pPr lvl="1"/>
            <a:r>
              <a:rPr lang="en-US" dirty="0"/>
              <a:t>Accessing the directory server could be a bottleneck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Local Public Key Authority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790575" y="3394075"/>
            <a:ext cx="7281863" cy="1357312"/>
            <a:chOff x="834" y="873"/>
            <a:chExt cx="4587" cy="855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885"/>
              <a:ext cx="558" cy="843"/>
              <a:chOff x="834" y="885"/>
              <a:chExt cx="558" cy="843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885"/>
                <a:ext cx="492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73"/>
              <a:ext cx="433" cy="855"/>
              <a:chOff x="4944" y="777"/>
              <a:chExt cx="433" cy="855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77"/>
                <a:ext cx="396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4038600" y="1295400"/>
            <a:ext cx="1131888" cy="1290637"/>
            <a:chOff x="2736" y="1056"/>
            <a:chExt cx="713" cy="813"/>
          </a:xfrm>
        </p:grpSpPr>
        <p:pic>
          <p:nvPicPr>
            <p:cNvPr id="13" name="Picture 11" descr="bd07434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056"/>
              <a:ext cx="672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736" y="1619"/>
              <a:ext cx="71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PK Auth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866775" y="1870075"/>
            <a:ext cx="2819400" cy="1585912"/>
            <a:chOff x="912" y="1305"/>
            <a:chExt cx="1776" cy="999"/>
          </a:xfrm>
        </p:grpSpPr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912" y="1305"/>
              <a:ext cx="11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(1) Req||Time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1</a:t>
              </a: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152" y="1392"/>
              <a:ext cx="1536" cy="912"/>
            </a:xfrm>
            <a:custGeom>
              <a:avLst/>
              <a:gdLst>
                <a:gd name="T0" fmla="*/ 0 w 1536"/>
                <a:gd name="T1" fmla="*/ 912 h 912"/>
                <a:gd name="T2" fmla="*/ 384 w 1536"/>
                <a:gd name="T3" fmla="*/ 336 h 912"/>
                <a:gd name="T4" fmla="*/ 1536 w 1536"/>
                <a:gd name="T5" fmla="*/ 0 h 912"/>
                <a:gd name="T6" fmla="*/ 0 60000 65536"/>
                <a:gd name="T7" fmla="*/ 0 60000 65536"/>
                <a:gd name="T8" fmla="*/ 0 60000 65536"/>
                <a:gd name="T9" fmla="*/ 0 w 1536"/>
                <a:gd name="T10" fmla="*/ 0 h 912"/>
                <a:gd name="T11" fmla="*/ 1536 w 1536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912">
                  <a:moveTo>
                    <a:pt x="0" y="912"/>
                  </a:moveTo>
                  <a:cubicBezTo>
                    <a:pt x="64" y="700"/>
                    <a:pt x="128" y="488"/>
                    <a:pt x="384" y="336"/>
                  </a:cubicBezTo>
                  <a:cubicBezTo>
                    <a:pt x="640" y="184"/>
                    <a:pt x="1088" y="92"/>
                    <a:pt x="1536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1552575" y="2465387"/>
            <a:ext cx="2614613" cy="1447800"/>
            <a:chOff x="1344" y="1872"/>
            <a:chExt cx="1647" cy="912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344" y="1872"/>
              <a:ext cx="1344" cy="912"/>
            </a:xfrm>
            <a:custGeom>
              <a:avLst/>
              <a:gdLst>
                <a:gd name="T0" fmla="*/ 1344 w 1344"/>
                <a:gd name="T1" fmla="*/ 0 h 912"/>
                <a:gd name="T2" fmla="*/ 1008 w 1344"/>
                <a:gd name="T3" fmla="*/ 432 h 912"/>
                <a:gd name="T4" fmla="*/ 0 w 1344"/>
                <a:gd name="T5" fmla="*/ 912 h 912"/>
                <a:gd name="T6" fmla="*/ 0 60000 65536"/>
                <a:gd name="T7" fmla="*/ 0 60000 65536"/>
                <a:gd name="T8" fmla="*/ 0 60000 65536"/>
                <a:gd name="T9" fmla="*/ 0 w 1344"/>
                <a:gd name="T10" fmla="*/ 0 h 912"/>
                <a:gd name="T11" fmla="*/ 1344 w 1344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912">
                  <a:moveTo>
                    <a:pt x="1344" y="0"/>
                  </a:moveTo>
                  <a:cubicBezTo>
                    <a:pt x="1288" y="140"/>
                    <a:pt x="1232" y="280"/>
                    <a:pt x="1008" y="432"/>
                  </a:cubicBezTo>
                  <a:cubicBezTo>
                    <a:pt x="784" y="584"/>
                    <a:pt x="392" y="748"/>
                    <a:pt x="0" y="912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1430" y="2366"/>
              <a:ext cx="156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400">
                  <a:latin typeface="Comic Sans MS" pitchFamily="66" charset="0"/>
                  <a:cs typeface="Arial" pitchFamily="34" charset="0"/>
                </a:rPr>
                <a:t>(2) e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KRAuth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(KU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B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||Req||Time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1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524000" y="3875087"/>
            <a:ext cx="5819775" cy="417513"/>
            <a:chOff x="1280" y="2568"/>
            <a:chExt cx="3712" cy="368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280" y="2568"/>
              <a:ext cx="3712" cy="368"/>
            </a:xfrm>
            <a:custGeom>
              <a:avLst/>
              <a:gdLst>
                <a:gd name="T0" fmla="*/ 160 w 3712"/>
                <a:gd name="T1" fmla="*/ 360 h 368"/>
                <a:gd name="T2" fmla="*/ 208 w 3712"/>
                <a:gd name="T3" fmla="*/ 312 h 368"/>
                <a:gd name="T4" fmla="*/ 1408 w 3712"/>
                <a:gd name="T5" fmla="*/ 24 h 368"/>
                <a:gd name="T6" fmla="*/ 3712 w 3712"/>
                <a:gd name="T7" fmla="*/ 168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12"/>
                <a:gd name="T13" fmla="*/ 0 h 368"/>
                <a:gd name="T14" fmla="*/ 3712 w 3712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12" h="368">
                  <a:moveTo>
                    <a:pt x="160" y="360"/>
                  </a:moveTo>
                  <a:cubicBezTo>
                    <a:pt x="80" y="364"/>
                    <a:pt x="0" y="368"/>
                    <a:pt x="208" y="312"/>
                  </a:cubicBezTo>
                  <a:cubicBezTo>
                    <a:pt x="416" y="256"/>
                    <a:pt x="824" y="48"/>
                    <a:pt x="1408" y="24"/>
                  </a:cubicBezTo>
                  <a:cubicBezTo>
                    <a:pt x="1992" y="0"/>
                    <a:pt x="2852" y="84"/>
                    <a:pt x="3712" y="168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630" y="2582"/>
              <a:ext cx="1390" cy="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(3) 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KUb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(ID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||N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1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1704975" y="4598987"/>
            <a:ext cx="5562600" cy="622300"/>
            <a:chOff x="1440" y="3024"/>
            <a:chExt cx="3504" cy="392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40" y="3024"/>
              <a:ext cx="3504" cy="392"/>
            </a:xfrm>
            <a:custGeom>
              <a:avLst/>
              <a:gdLst>
                <a:gd name="T0" fmla="*/ 3504 w 3504"/>
                <a:gd name="T1" fmla="*/ 0 h 392"/>
                <a:gd name="T2" fmla="*/ 1920 w 3504"/>
                <a:gd name="T3" fmla="*/ 384 h 392"/>
                <a:gd name="T4" fmla="*/ 0 w 3504"/>
                <a:gd name="T5" fmla="*/ 48 h 392"/>
                <a:gd name="T6" fmla="*/ 0 60000 65536"/>
                <a:gd name="T7" fmla="*/ 0 60000 65536"/>
                <a:gd name="T8" fmla="*/ 0 60000 65536"/>
                <a:gd name="T9" fmla="*/ 0 w 3504"/>
                <a:gd name="T10" fmla="*/ 0 h 392"/>
                <a:gd name="T11" fmla="*/ 3504 w 3504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04" h="392">
                  <a:moveTo>
                    <a:pt x="3504" y="0"/>
                  </a:moveTo>
                  <a:cubicBezTo>
                    <a:pt x="3004" y="188"/>
                    <a:pt x="2504" y="376"/>
                    <a:pt x="1920" y="384"/>
                  </a:cubicBezTo>
                  <a:cubicBezTo>
                    <a:pt x="1336" y="392"/>
                    <a:pt x="668" y="220"/>
                    <a:pt x="0" y="48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2688" y="3129"/>
              <a:ext cx="1277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(6) 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KUa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(N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1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||N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2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 flipH="1">
            <a:off x="5438775" y="1793875"/>
            <a:ext cx="2438400" cy="1585912"/>
            <a:chOff x="1152" y="1305"/>
            <a:chExt cx="1536" cy="999"/>
          </a:xfrm>
        </p:grpSpPr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409" y="1305"/>
              <a:ext cx="1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(4) Req||Time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2</a:t>
              </a: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52" y="1392"/>
              <a:ext cx="1536" cy="912"/>
            </a:xfrm>
            <a:custGeom>
              <a:avLst/>
              <a:gdLst>
                <a:gd name="T0" fmla="*/ 0 w 1536"/>
                <a:gd name="T1" fmla="*/ 912 h 912"/>
                <a:gd name="T2" fmla="*/ 384 w 1536"/>
                <a:gd name="T3" fmla="*/ 336 h 912"/>
                <a:gd name="T4" fmla="*/ 1536 w 1536"/>
                <a:gd name="T5" fmla="*/ 0 h 912"/>
                <a:gd name="T6" fmla="*/ 0 60000 65536"/>
                <a:gd name="T7" fmla="*/ 0 60000 65536"/>
                <a:gd name="T8" fmla="*/ 0 60000 65536"/>
                <a:gd name="T9" fmla="*/ 0 w 1536"/>
                <a:gd name="T10" fmla="*/ 0 h 912"/>
                <a:gd name="T11" fmla="*/ 1536 w 1536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912">
                  <a:moveTo>
                    <a:pt x="0" y="912"/>
                  </a:moveTo>
                  <a:cubicBezTo>
                    <a:pt x="64" y="700"/>
                    <a:pt x="128" y="488"/>
                    <a:pt x="384" y="336"/>
                  </a:cubicBezTo>
                  <a:cubicBezTo>
                    <a:pt x="640" y="184"/>
                    <a:pt x="1088" y="92"/>
                    <a:pt x="1536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4983163" y="2160587"/>
            <a:ext cx="2508250" cy="1447800"/>
            <a:chOff x="3505" y="1680"/>
            <a:chExt cx="1580" cy="912"/>
          </a:xfrm>
        </p:grpSpPr>
        <p:sp>
          <p:nvSpPr>
            <p:cNvPr id="31" name="Freeform 29"/>
            <p:cNvSpPr>
              <a:spLocks/>
            </p:cNvSpPr>
            <p:nvPr/>
          </p:nvSpPr>
          <p:spPr bwMode="auto">
            <a:xfrm flipH="1">
              <a:off x="3611" y="1680"/>
              <a:ext cx="1344" cy="912"/>
            </a:xfrm>
            <a:custGeom>
              <a:avLst/>
              <a:gdLst>
                <a:gd name="T0" fmla="*/ 1344 w 1344"/>
                <a:gd name="T1" fmla="*/ 0 h 912"/>
                <a:gd name="T2" fmla="*/ 1008 w 1344"/>
                <a:gd name="T3" fmla="*/ 432 h 912"/>
                <a:gd name="T4" fmla="*/ 0 w 1344"/>
                <a:gd name="T5" fmla="*/ 912 h 912"/>
                <a:gd name="T6" fmla="*/ 0 60000 65536"/>
                <a:gd name="T7" fmla="*/ 0 60000 65536"/>
                <a:gd name="T8" fmla="*/ 0 60000 65536"/>
                <a:gd name="T9" fmla="*/ 0 w 1344"/>
                <a:gd name="T10" fmla="*/ 0 h 912"/>
                <a:gd name="T11" fmla="*/ 1344 w 1344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912">
                  <a:moveTo>
                    <a:pt x="1344" y="0"/>
                  </a:moveTo>
                  <a:cubicBezTo>
                    <a:pt x="1288" y="140"/>
                    <a:pt x="1232" y="280"/>
                    <a:pt x="1008" y="432"/>
                  </a:cubicBezTo>
                  <a:cubicBezTo>
                    <a:pt x="784" y="584"/>
                    <a:pt x="392" y="748"/>
                    <a:pt x="0" y="912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 flipH="1">
              <a:off x="3505" y="2161"/>
              <a:ext cx="158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400">
                  <a:latin typeface="Comic Sans MS" pitchFamily="66" charset="0"/>
                  <a:cs typeface="Arial" pitchFamily="34" charset="0"/>
                </a:rPr>
                <a:t>(5) e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KRAuth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(KU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||Req||Time</a:t>
              </a:r>
              <a:r>
                <a:rPr lang="en-US" sz="1400" baseline="-25000">
                  <a:latin typeface="Comic Sans MS" pitchFamily="66" charset="0"/>
                  <a:cs typeface="Arial" pitchFamily="34" charset="0"/>
                </a:rPr>
                <a:t>2</a:t>
              </a:r>
              <a:r>
                <a:rPr lang="en-US" sz="14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33" name="Group 31"/>
          <p:cNvGrpSpPr>
            <a:grpSpLocks/>
          </p:cNvGrpSpPr>
          <p:nvPr/>
        </p:nvGrpSpPr>
        <p:grpSpPr bwMode="auto">
          <a:xfrm>
            <a:off x="1323975" y="4827587"/>
            <a:ext cx="6324600" cy="1295400"/>
            <a:chOff x="1200" y="3360"/>
            <a:chExt cx="3984" cy="816"/>
          </a:xfrm>
        </p:grpSpPr>
        <p:sp>
          <p:nvSpPr>
            <p:cNvPr id="34" name="Freeform 32"/>
            <p:cNvSpPr>
              <a:spLocks/>
            </p:cNvSpPr>
            <p:nvPr/>
          </p:nvSpPr>
          <p:spPr bwMode="auto">
            <a:xfrm>
              <a:off x="1200" y="3360"/>
              <a:ext cx="3984" cy="816"/>
            </a:xfrm>
            <a:custGeom>
              <a:avLst/>
              <a:gdLst>
                <a:gd name="T0" fmla="*/ 0 w 3984"/>
                <a:gd name="T1" fmla="*/ 48 h 816"/>
                <a:gd name="T2" fmla="*/ 1728 w 3984"/>
                <a:gd name="T3" fmla="*/ 720 h 816"/>
                <a:gd name="T4" fmla="*/ 3168 w 3984"/>
                <a:gd name="T5" fmla="*/ 624 h 816"/>
                <a:gd name="T6" fmla="*/ 3984 w 3984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984"/>
                <a:gd name="T13" fmla="*/ 0 h 816"/>
                <a:gd name="T14" fmla="*/ 3984 w 3984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984" h="816">
                  <a:moveTo>
                    <a:pt x="0" y="48"/>
                  </a:moveTo>
                  <a:cubicBezTo>
                    <a:pt x="600" y="336"/>
                    <a:pt x="1200" y="624"/>
                    <a:pt x="1728" y="720"/>
                  </a:cubicBezTo>
                  <a:cubicBezTo>
                    <a:pt x="2256" y="816"/>
                    <a:pt x="2792" y="744"/>
                    <a:pt x="3168" y="624"/>
                  </a:cubicBezTo>
                  <a:cubicBezTo>
                    <a:pt x="3544" y="504"/>
                    <a:pt x="3764" y="252"/>
                    <a:pt x="3984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5" name="Text Box 33"/>
            <p:cNvSpPr txBox="1">
              <a:spLocks noChangeArrowheads="1"/>
            </p:cNvSpPr>
            <p:nvPr/>
          </p:nvSpPr>
          <p:spPr bwMode="auto">
            <a:xfrm>
              <a:off x="2822" y="3827"/>
              <a:ext cx="9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(7) e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KUb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(N</a:t>
              </a:r>
              <a:r>
                <a:rPr lang="en-US" sz="2000" baseline="-25000">
                  <a:latin typeface="Comic Sans MS" pitchFamily="66" charset="0"/>
                  <a:cs typeface="Arial" pitchFamily="34" charset="0"/>
                </a:rPr>
                <a:t>2</a:t>
              </a:r>
              <a:r>
                <a:rPr lang="en-US" sz="20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Public-Key Authority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Provides stronger encryption</a:t>
            </a:r>
          </a:p>
          <a:p>
            <a:r>
              <a:rPr lang="en-US" dirty="0"/>
              <a:t>The first four messages can be used infrequently to check if the public keys have changed</a:t>
            </a:r>
          </a:p>
          <a:p>
            <a:r>
              <a:rPr lang="en-US" dirty="0"/>
              <a:t>Records might be manipulated at source (need third party trust)</a:t>
            </a:r>
          </a:p>
          <a:p>
            <a:r>
              <a:rPr lang="en-US" dirty="0"/>
              <a:t>Bottleneck at the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Certificates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Idea: </a:t>
            </a:r>
          </a:p>
          <a:p>
            <a:pPr lvl="1"/>
            <a:r>
              <a:rPr lang="en-US" dirty="0"/>
              <a:t>Bind the user’s identity to his public key via his SSN, </a:t>
            </a:r>
            <a:r>
              <a:rPr lang="en-US" dirty="0" smtClean="0"/>
              <a:t>name, </a:t>
            </a:r>
            <a:r>
              <a:rPr lang="en-US" dirty="0"/>
              <a:t>etc.</a:t>
            </a:r>
          </a:p>
          <a:p>
            <a:pPr lvl="1"/>
            <a:r>
              <a:rPr lang="en-US" dirty="0"/>
              <a:t>Have a trusted authority to “certify” the binding</a:t>
            </a:r>
          </a:p>
          <a:p>
            <a:r>
              <a:rPr lang="en-US" dirty="0"/>
              <a:t>Keep everything autonomous</a:t>
            </a:r>
          </a:p>
          <a:p>
            <a:pPr lvl="1"/>
            <a:r>
              <a:rPr lang="en-US" dirty="0"/>
              <a:t>Anyone should be able to read the certificate</a:t>
            </a:r>
          </a:p>
          <a:p>
            <a:pPr lvl="1"/>
            <a:r>
              <a:rPr lang="en-US" dirty="0"/>
              <a:t>Anyone should be able to verify the authenticity and currency of the certificate</a:t>
            </a:r>
          </a:p>
          <a:p>
            <a:pPr lvl="1"/>
            <a:r>
              <a:rPr lang="en-US" dirty="0"/>
              <a:t>No one should be able to create a certificate except the trusted authority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/>
              <a:t>Use Digital Signatures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Anyone should be able to read a certificate to determine the identity and public key of the user</a:t>
            </a:r>
          </a:p>
          <a:p>
            <a:r>
              <a:rPr lang="en-US" sz="2800" dirty="0"/>
              <a:t>The certificate must be tamperproof</a:t>
            </a:r>
          </a:p>
          <a:p>
            <a:r>
              <a:rPr lang="en-US" sz="2800" dirty="0"/>
              <a:t>Only the Certificate Authority (CA) can change or update a certificate</a:t>
            </a:r>
          </a:p>
          <a:p>
            <a:r>
              <a:rPr lang="en-US" sz="2800" dirty="0"/>
              <a:t>The certificate should have a verifiable lifetime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Structure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User </a:t>
            </a:r>
            <a:r>
              <a:rPr lang="en-US" dirty="0" smtClean="0"/>
              <a:t>needs</a:t>
            </a:r>
            <a:endParaRPr lang="en-US" dirty="0"/>
          </a:p>
          <a:p>
            <a:pPr lvl="1"/>
            <a:r>
              <a:rPr lang="en-US" dirty="0"/>
              <a:t>Identity: SSN, DOB, Name, E-mail address, URL etc.</a:t>
            </a:r>
          </a:p>
          <a:p>
            <a:pPr lvl="1"/>
            <a:r>
              <a:rPr lang="en-US" dirty="0"/>
              <a:t>Private Key KR</a:t>
            </a:r>
            <a:r>
              <a:rPr lang="en-US" baseline="-25000" dirty="0"/>
              <a:t>U</a:t>
            </a:r>
          </a:p>
          <a:p>
            <a:pPr lvl="1"/>
            <a:r>
              <a:rPr lang="en-US" dirty="0"/>
              <a:t>Public Key KU</a:t>
            </a:r>
            <a:r>
              <a:rPr lang="en-US" baseline="-25000" dirty="0"/>
              <a:t>U</a:t>
            </a:r>
          </a:p>
          <a:p>
            <a:r>
              <a:rPr lang="en-US" dirty="0"/>
              <a:t>The certificate authority needs</a:t>
            </a:r>
          </a:p>
          <a:p>
            <a:pPr lvl="1"/>
            <a:r>
              <a:rPr lang="en-US" dirty="0"/>
              <a:t>A secret signature algorithm </a:t>
            </a:r>
            <a:r>
              <a:rPr lang="en-US" dirty="0" err="1"/>
              <a:t>sig</a:t>
            </a:r>
            <a:r>
              <a:rPr lang="en-US" baseline="-25000" dirty="0" err="1"/>
              <a:t>KRAuth</a:t>
            </a:r>
            <a:r>
              <a:rPr lang="en-US" dirty="0"/>
              <a:t>(x)</a:t>
            </a:r>
          </a:p>
          <a:p>
            <a:pPr lvl="1"/>
            <a:r>
              <a:rPr lang="en-US" dirty="0"/>
              <a:t>A public verification algorithm </a:t>
            </a:r>
            <a:r>
              <a:rPr lang="en-US" dirty="0" err="1"/>
              <a:t>ver</a:t>
            </a:r>
            <a:r>
              <a:rPr lang="en-US" baseline="-25000" dirty="0" err="1"/>
              <a:t>KUAuth</a:t>
            </a:r>
            <a:r>
              <a:rPr lang="en-US" dirty="0"/>
              <a:t>(y)</a:t>
            </a:r>
          </a:p>
          <a:p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553200" y="4038600"/>
            <a:ext cx="1752600" cy="1600200"/>
          </a:xfrm>
          <a:prstGeom prst="rect">
            <a:avLst/>
          </a:prstGeom>
          <a:solidFill>
            <a:schemeClr val="accent1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sig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KRauth</a:t>
            </a:r>
          </a:p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(ID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U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||KU</a:t>
            </a:r>
            <a:r>
              <a:rPr lang="en-US" b="1" baseline="-25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U</a:t>
            </a:r>
            <a:r>
              <a:rPr lang="en-US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553200" y="3352800"/>
            <a:ext cx="1752600" cy="685800"/>
          </a:xfrm>
          <a:prstGeom prst="rect">
            <a:avLst/>
          </a:prstGeom>
          <a:solidFill>
            <a:srgbClr val="FFCC66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KU(User)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553200" y="2667000"/>
            <a:ext cx="1752600" cy="685800"/>
          </a:xfrm>
          <a:prstGeom prst="rect">
            <a:avLst/>
          </a:prstGeom>
          <a:solidFill>
            <a:srgbClr val="CCFF66"/>
          </a:solidFill>
          <a:ln w="12700" cap="sq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CCFF66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en-US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  <a:ea typeface="ＭＳ Ｐゴシック" pitchFamily="-96" charset="-128"/>
                <a:cs typeface="Arial" charset="0"/>
              </a:rPr>
              <a:t>ID(User)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Public Key Distribution Using Certificates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762000" y="3313113"/>
            <a:ext cx="7312025" cy="1414462"/>
            <a:chOff x="834" y="837"/>
            <a:chExt cx="4606" cy="891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834" y="849"/>
              <a:ext cx="597" cy="879"/>
              <a:chOff x="834" y="849"/>
              <a:chExt cx="597" cy="879"/>
            </a:xfrm>
          </p:grpSpPr>
          <p:sp>
            <p:nvSpPr>
              <p:cNvPr id="10" name="Text Box 5"/>
              <p:cNvSpPr txBox="1">
                <a:spLocks noChangeArrowheads="1"/>
              </p:cNvSpPr>
              <p:nvPr/>
            </p:nvSpPr>
            <p:spPr bwMode="auto">
              <a:xfrm>
                <a:off x="864" y="849"/>
                <a:ext cx="56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Alice</a:t>
                </a:r>
              </a:p>
            </p:txBody>
          </p:sp>
          <p:pic>
            <p:nvPicPr>
              <p:cNvPr id="11" name="Picture 6" descr="pe01732_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" y="1164"/>
                <a:ext cx="558" cy="56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988" y="837"/>
              <a:ext cx="452" cy="891"/>
              <a:chOff x="4944" y="741"/>
              <a:chExt cx="452" cy="891"/>
            </a:xfrm>
          </p:grpSpPr>
          <p:sp>
            <p:nvSpPr>
              <p:cNvPr id="8" name="Text Box 8"/>
              <p:cNvSpPr txBox="1">
                <a:spLocks noChangeArrowheads="1"/>
              </p:cNvSpPr>
              <p:nvPr/>
            </p:nvSpPr>
            <p:spPr bwMode="auto">
              <a:xfrm>
                <a:off x="4944" y="741"/>
                <a:ext cx="45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>
                    <a:latin typeface="Comic Sans MS" pitchFamily="66" charset="0"/>
                    <a:cs typeface="Arial" pitchFamily="34" charset="0"/>
                  </a:rPr>
                  <a:t>Bob</a:t>
                </a:r>
              </a:p>
            </p:txBody>
          </p:sp>
          <p:pic>
            <p:nvPicPr>
              <p:cNvPr id="9" name="Picture 9" descr="bd05761_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4" y="1048"/>
                <a:ext cx="433" cy="5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grpSp>
        <p:nvGrpSpPr>
          <p:cNvPr id="12" name="Group 10"/>
          <p:cNvGrpSpPr>
            <a:grpSpLocks/>
          </p:cNvGrpSpPr>
          <p:nvPr/>
        </p:nvGrpSpPr>
        <p:grpSpPr bwMode="auto">
          <a:xfrm>
            <a:off x="3962400" y="1447800"/>
            <a:ext cx="1066800" cy="1295400"/>
            <a:chOff x="2736" y="1056"/>
            <a:chExt cx="672" cy="816"/>
          </a:xfrm>
        </p:grpSpPr>
        <p:pic>
          <p:nvPicPr>
            <p:cNvPr id="13" name="Picture 11" descr="bd07434_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36" y="1056"/>
              <a:ext cx="672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2736" y="1584"/>
              <a:ext cx="3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latin typeface="Comic Sans MS" pitchFamily="66" charset="0"/>
                  <a:cs typeface="Arial" pitchFamily="34" charset="0"/>
                </a:rPr>
                <a:t>CA</a:t>
              </a:r>
            </a:p>
          </p:txBody>
        </p:sp>
      </p:grp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838200" y="1873250"/>
            <a:ext cx="2819400" cy="1558925"/>
            <a:chOff x="912" y="1322"/>
            <a:chExt cx="1776" cy="982"/>
          </a:xfrm>
        </p:grpSpPr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912" y="1322"/>
              <a:ext cx="9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(1) 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||KU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152" y="1392"/>
              <a:ext cx="1536" cy="912"/>
            </a:xfrm>
            <a:custGeom>
              <a:avLst/>
              <a:gdLst>
                <a:gd name="T0" fmla="*/ 0 w 1536"/>
                <a:gd name="T1" fmla="*/ 912 h 912"/>
                <a:gd name="T2" fmla="*/ 384 w 1536"/>
                <a:gd name="T3" fmla="*/ 336 h 912"/>
                <a:gd name="T4" fmla="*/ 1536 w 1536"/>
                <a:gd name="T5" fmla="*/ 0 h 912"/>
                <a:gd name="T6" fmla="*/ 0 60000 65536"/>
                <a:gd name="T7" fmla="*/ 0 60000 65536"/>
                <a:gd name="T8" fmla="*/ 0 60000 65536"/>
                <a:gd name="T9" fmla="*/ 0 w 1536"/>
                <a:gd name="T10" fmla="*/ 0 h 912"/>
                <a:gd name="T11" fmla="*/ 1536 w 1536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912">
                  <a:moveTo>
                    <a:pt x="0" y="912"/>
                  </a:moveTo>
                  <a:cubicBezTo>
                    <a:pt x="64" y="700"/>
                    <a:pt x="128" y="488"/>
                    <a:pt x="384" y="336"/>
                  </a:cubicBezTo>
                  <a:cubicBezTo>
                    <a:pt x="640" y="184"/>
                    <a:pt x="1088" y="92"/>
                    <a:pt x="1536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1524000" y="2441575"/>
            <a:ext cx="3856038" cy="1447800"/>
            <a:chOff x="1344" y="1872"/>
            <a:chExt cx="2429" cy="912"/>
          </a:xfrm>
        </p:grpSpPr>
        <p:sp>
          <p:nvSpPr>
            <p:cNvPr id="19" name="Freeform 17"/>
            <p:cNvSpPr>
              <a:spLocks/>
            </p:cNvSpPr>
            <p:nvPr/>
          </p:nvSpPr>
          <p:spPr bwMode="auto">
            <a:xfrm>
              <a:off x="1344" y="1872"/>
              <a:ext cx="1344" cy="912"/>
            </a:xfrm>
            <a:custGeom>
              <a:avLst/>
              <a:gdLst>
                <a:gd name="T0" fmla="*/ 1344 w 1344"/>
                <a:gd name="T1" fmla="*/ 0 h 912"/>
                <a:gd name="T2" fmla="*/ 1008 w 1344"/>
                <a:gd name="T3" fmla="*/ 432 h 912"/>
                <a:gd name="T4" fmla="*/ 0 w 1344"/>
                <a:gd name="T5" fmla="*/ 912 h 912"/>
                <a:gd name="T6" fmla="*/ 0 60000 65536"/>
                <a:gd name="T7" fmla="*/ 0 60000 65536"/>
                <a:gd name="T8" fmla="*/ 0 60000 65536"/>
                <a:gd name="T9" fmla="*/ 0 w 1344"/>
                <a:gd name="T10" fmla="*/ 0 h 912"/>
                <a:gd name="T11" fmla="*/ 1344 w 1344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912">
                  <a:moveTo>
                    <a:pt x="1344" y="0"/>
                  </a:moveTo>
                  <a:cubicBezTo>
                    <a:pt x="1288" y="140"/>
                    <a:pt x="1232" y="280"/>
                    <a:pt x="1008" y="432"/>
                  </a:cubicBezTo>
                  <a:cubicBezTo>
                    <a:pt x="784" y="584"/>
                    <a:pt x="392" y="748"/>
                    <a:pt x="0" y="912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1430" y="2330"/>
              <a:ext cx="234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(2) C(A) = sig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KRAuth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(T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1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||KU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A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)</a:t>
              </a:r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422400" y="3851275"/>
            <a:ext cx="5892800" cy="584200"/>
            <a:chOff x="1280" y="2568"/>
            <a:chExt cx="3712" cy="368"/>
          </a:xfrm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1280" y="2568"/>
              <a:ext cx="3712" cy="368"/>
            </a:xfrm>
            <a:custGeom>
              <a:avLst/>
              <a:gdLst>
                <a:gd name="T0" fmla="*/ 160 w 3712"/>
                <a:gd name="T1" fmla="*/ 360 h 368"/>
                <a:gd name="T2" fmla="*/ 208 w 3712"/>
                <a:gd name="T3" fmla="*/ 312 h 368"/>
                <a:gd name="T4" fmla="*/ 1408 w 3712"/>
                <a:gd name="T5" fmla="*/ 24 h 368"/>
                <a:gd name="T6" fmla="*/ 3712 w 3712"/>
                <a:gd name="T7" fmla="*/ 168 h 36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712"/>
                <a:gd name="T13" fmla="*/ 0 h 368"/>
                <a:gd name="T14" fmla="*/ 3712 w 3712"/>
                <a:gd name="T15" fmla="*/ 368 h 36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712" h="368">
                  <a:moveTo>
                    <a:pt x="160" y="360"/>
                  </a:moveTo>
                  <a:cubicBezTo>
                    <a:pt x="80" y="364"/>
                    <a:pt x="0" y="368"/>
                    <a:pt x="208" y="312"/>
                  </a:cubicBezTo>
                  <a:cubicBezTo>
                    <a:pt x="416" y="256"/>
                    <a:pt x="824" y="48"/>
                    <a:pt x="1408" y="24"/>
                  </a:cubicBezTo>
                  <a:cubicBezTo>
                    <a:pt x="1992" y="0"/>
                    <a:pt x="2852" y="84"/>
                    <a:pt x="3712" y="168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630" y="2579"/>
              <a:ext cx="7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(3) C(A)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1676400" y="4575175"/>
            <a:ext cx="5562600" cy="622300"/>
            <a:chOff x="1440" y="3024"/>
            <a:chExt cx="3504" cy="392"/>
          </a:xfrm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1440" y="3024"/>
              <a:ext cx="3504" cy="392"/>
            </a:xfrm>
            <a:custGeom>
              <a:avLst/>
              <a:gdLst>
                <a:gd name="T0" fmla="*/ 3504 w 3504"/>
                <a:gd name="T1" fmla="*/ 0 h 392"/>
                <a:gd name="T2" fmla="*/ 1920 w 3504"/>
                <a:gd name="T3" fmla="*/ 384 h 392"/>
                <a:gd name="T4" fmla="*/ 0 w 3504"/>
                <a:gd name="T5" fmla="*/ 48 h 392"/>
                <a:gd name="T6" fmla="*/ 0 60000 65536"/>
                <a:gd name="T7" fmla="*/ 0 60000 65536"/>
                <a:gd name="T8" fmla="*/ 0 60000 65536"/>
                <a:gd name="T9" fmla="*/ 0 w 3504"/>
                <a:gd name="T10" fmla="*/ 0 h 392"/>
                <a:gd name="T11" fmla="*/ 3504 w 3504"/>
                <a:gd name="T12" fmla="*/ 392 h 3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04" h="392">
                  <a:moveTo>
                    <a:pt x="3504" y="0"/>
                  </a:moveTo>
                  <a:cubicBezTo>
                    <a:pt x="3004" y="188"/>
                    <a:pt x="2504" y="376"/>
                    <a:pt x="1920" y="384"/>
                  </a:cubicBezTo>
                  <a:cubicBezTo>
                    <a:pt x="1336" y="392"/>
                    <a:pt x="668" y="220"/>
                    <a:pt x="0" y="48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2688" y="3129"/>
              <a:ext cx="69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>
                  <a:latin typeface="Comic Sans MS" pitchFamily="66" charset="0"/>
                  <a:cs typeface="Arial" pitchFamily="34" charset="0"/>
                </a:rPr>
                <a:t>(6) C(B)</a:t>
              </a:r>
            </a:p>
          </p:txBody>
        </p:sp>
      </p:grpSp>
      <p:grpSp>
        <p:nvGrpSpPr>
          <p:cNvPr id="27" name="Group 25"/>
          <p:cNvGrpSpPr>
            <a:grpSpLocks/>
          </p:cNvGrpSpPr>
          <p:nvPr/>
        </p:nvGrpSpPr>
        <p:grpSpPr bwMode="auto">
          <a:xfrm flipH="1">
            <a:off x="5410200" y="1797050"/>
            <a:ext cx="2438400" cy="1558925"/>
            <a:chOff x="1152" y="1322"/>
            <a:chExt cx="1536" cy="982"/>
          </a:xfrm>
        </p:grpSpPr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1152" y="1322"/>
              <a:ext cx="92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(4)ID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</a:t>
              </a:r>
              <a:r>
                <a:rPr lang="en-US" sz="1800">
                  <a:latin typeface="Comic Sans MS" pitchFamily="66" charset="0"/>
                  <a:cs typeface="Arial" pitchFamily="34" charset="0"/>
                </a:rPr>
                <a:t>||KU</a:t>
              </a:r>
              <a:r>
                <a:rPr lang="en-US" sz="1800" baseline="-25000">
                  <a:latin typeface="Comic Sans MS" pitchFamily="66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1152" y="1392"/>
              <a:ext cx="1536" cy="912"/>
            </a:xfrm>
            <a:custGeom>
              <a:avLst/>
              <a:gdLst>
                <a:gd name="T0" fmla="*/ 0 w 1536"/>
                <a:gd name="T1" fmla="*/ 912 h 912"/>
                <a:gd name="T2" fmla="*/ 384 w 1536"/>
                <a:gd name="T3" fmla="*/ 336 h 912"/>
                <a:gd name="T4" fmla="*/ 1536 w 1536"/>
                <a:gd name="T5" fmla="*/ 0 h 912"/>
                <a:gd name="T6" fmla="*/ 0 60000 65536"/>
                <a:gd name="T7" fmla="*/ 0 60000 65536"/>
                <a:gd name="T8" fmla="*/ 0 60000 65536"/>
                <a:gd name="T9" fmla="*/ 0 w 1536"/>
                <a:gd name="T10" fmla="*/ 0 h 912"/>
                <a:gd name="T11" fmla="*/ 1536 w 1536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36" h="912">
                  <a:moveTo>
                    <a:pt x="0" y="912"/>
                  </a:moveTo>
                  <a:cubicBezTo>
                    <a:pt x="64" y="700"/>
                    <a:pt x="128" y="488"/>
                    <a:pt x="384" y="336"/>
                  </a:cubicBezTo>
                  <a:cubicBezTo>
                    <a:pt x="640" y="184"/>
                    <a:pt x="1088" y="92"/>
                    <a:pt x="1536" y="0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4956175" y="2136775"/>
            <a:ext cx="2300288" cy="1447800"/>
            <a:chOff x="3506" y="1680"/>
            <a:chExt cx="1449" cy="912"/>
          </a:xfrm>
        </p:grpSpPr>
        <p:sp>
          <p:nvSpPr>
            <p:cNvPr id="31" name="Freeform 29"/>
            <p:cNvSpPr>
              <a:spLocks/>
            </p:cNvSpPr>
            <p:nvPr/>
          </p:nvSpPr>
          <p:spPr bwMode="auto">
            <a:xfrm flipH="1">
              <a:off x="3611" y="1680"/>
              <a:ext cx="1344" cy="912"/>
            </a:xfrm>
            <a:custGeom>
              <a:avLst/>
              <a:gdLst>
                <a:gd name="T0" fmla="*/ 1344 w 1344"/>
                <a:gd name="T1" fmla="*/ 0 h 912"/>
                <a:gd name="T2" fmla="*/ 1008 w 1344"/>
                <a:gd name="T3" fmla="*/ 432 h 912"/>
                <a:gd name="T4" fmla="*/ 0 w 1344"/>
                <a:gd name="T5" fmla="*/ 912 h 912"/>
                <a:gd name="T6" fmla="*/ 0 60000 65536"/>
                <a:gd name="T7" fmla="*/ 0 60000 65536"/>
                <a:gd name="T8" fmla="*/ 0 60000 65536"/>
                <a:gd name="T9" fmla="*/ 0 w 1344"/>
                <a:gd name="T10" fmla="*/ 0 h 912"/>
                <a:gd name="T11" fmla="*/ 1344 w 1344"/>
                <a:gd name="T12" fmla="*/ 912 h 91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44" h="912">
                  <a:moveTo>
                    <a:pt x="1344" y="0"/>
                  </a:moveTo>
                  <a:cubicBezTo>
                    <a:pt x="1288" y="140"/>
                    <a:pt x="1232" y="280"/>
                    <a:pt x="1008" y="432"/>
                  </a:cubicBezTo>
                  <a:cubicBezTo>
                    <a:pt x="784" y="584"/>
                    <a:pt x="392" y="748"/>
                    <a:pt x="0" y="912"/>
                  </a:cubicBezTo>
                </a:path>
              </a:pathLst>
            </a:cu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 flipH="1">
              <a:off x="3506" y="2125"/>
              <a:ext cx="8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>
                  <a:latin typeface="Comic Sans MS" pitchFamily="66" charset="0"/>
                  <a:cs typeface="Arial" pitchFamily="34" charset="0"/>
                </a:rPr>
                <a:t>(5) C(B) = ?</a:t>
              </a:r>
            </a:p>
          </p:txBody>
        </p:sp>
      </p:grp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822325" y="5432425"/>
            <a:ext cx="2565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Alice can decrypt C(B)</a:t>
            </a:r>
          </a:p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Bob can decrypt C(A)</a:t>
            </a: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4038600" y="5454650"/>
            <a:ext cx="4105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Oscar cannot generate  a certificate</a:t>
            </a:r>
          </a:p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containing ID</a:t>
            </a:r>
            <a:r>
              <a:rPr lang="en-US" sz="1800" baseline="-25000">
                <a:latin typeface="Comic Sans MS" pitchFamily="66" charset="0"/>
                <a:cs typeface="Arial" pitchFamily="34" charset="0"/>
              </a:rPr>
              <a:t>A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||KU</a:t>
            </a:r>
            <a:r>
              <a:rPr lang="en-US" sz="1800" baseline="-25000">
                <a:latin typeface="Comic Sans MS" pitchFamily="66" charset="0"/>
                <a:cs typeface="Arial" pitchFamily="34" charset="0"/>
              </a:rPr>
              <a:t>o 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 or ID</a:t>
            </a:r>
            <a:r>
              <a:rPr lang="en-US" sz="1800" baseline="-25000">
                <a:latin typeface="Comic Sans MS" pitchFamily="66" charset="0"/>
                <a:cs typeface="Arial" pitchFamily="34" charset="0"/>
              </a:rPr>
              <a:t>B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||KU</a:t>
            </a:r>
            <a:r>
              <a:rPr lang="en-US" sz="1800" baseline="-25000">
                <a:latin typeface="Comic Sans MS" pitchFamily="66" charset="0"/>
                <a:cs typeface="Arial" pitchFamily="34" charset="0"/>
              </a:rPr>
              <a:t>o</a:t>
            </a:r>
            <a:endParaRPr lang="en-US" sz="1800"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Schemes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Some typical scenarios requiring electronic “proof of identity”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Withdrawing money from an automatic teller machine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Needs a PIN number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Charging purchases to a credit card over telephones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Needs the credit-card number and </a:t>
            </a:r>
            <a:r>
              <a:rPr lang="en-US" dirty="0" smtClean="0"/>
              <a:t>expiration </a:t>
            </a:r>
            <a:r>
              <a:rPr lang="en-US" dirty="0"/>
              <a:t>date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Remote login over a computer network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Needs a login name and password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Authenticated key establishment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96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There is no serious bottleneck since certificates rest with the users and are “public”</a:t>
            </a:r>
          </a:p>
          <a:p>
            <a:pPr lvl="1"/>
            <a:r>
              <a:rPr lang="en-US" dirty="0"/>
              <a:t>They can be downloaded and kept offline before an actual communication</a:t>
            </a:r>
          </a:p>
          <a:p>
            <a:r>
              <a:rPr lang="en-US" dirty="0"/>
              <a:t>They </a:t>
            </a:r>
            <a:r>
              <a:rPr lang="en-US" dirty="0" smtClean="0"/>
              <a:t>cannot </a:t>
            </a:r>
            <a:r>
              <a:rPr lang="en-US" dirty="0"/>
              <a:t>be forged and can be placed in public directories</a:t>
            </a:r>
          </a:p>
          <a:p>
            <a:pPr lvl="1"/>
            <a:r>
              <a:rPr lang="en-US" dirty="0"/>
              <a:t>Hierarchical certification and directories </a:t>
            </a:r>
            <a:r>
              <a:rPr lang="en-US" dirty="0" smtClean="0"/>
              <a:t>can </a:t>
            </a:r>
            <a:r>
              <a:rPr lang="en-US" dirty="0"/>
              <a:t>be used </a:t>
            </a:r>
          </a:p>
          <a:p>
            <a:r>
              <a:rPr lang="en-US" dirty="0"/>
              <a:t>Certificates can be used for the validity of the lifetime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Certificate Example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1775" y="1295400"/>
            <a:ext cx="4302031" cy="5029200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2175" y="1295400"/>
            <a:ext cx="430212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Key Infrastructure (PKI)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</a:t>
            </a:r>
            <a:r>
              <a:rPr lang="en-US" dirty="0"/>
              <a:t>that are necessary to securely distribute public keys</a:t>
            </a:r>
          </a:p>
          <a:p>
            <a:r>
              <a:rPr lang="en-US" dirty="0"/>
              <a:t>Ideally consists of</a:t>
            </a:r>
          </a:p>
          <a:p>
            <a:pPr lvl="1"/>
            <a:r>
              <a:rPr lang="en-US" dirty="0"/>
              <a:t>Certificates</a:t>
            </a:r>
          </a:p>
          <a:p>
            <a:pPr lvl="1"/>
            <a:r>
              <a:rPr lang="en-US" dirty="0"/>
              <a:t>A repository for retrieving certificates</a:t>
            </a:r>
          </a:p>
          <a:p>
            <a:pPr lvl="1"/>
            <a:r>
              <a:rPr lang="en-US" dirty="0"/>
              <a:t>A method for revoking certificates</a:t>
            </a:r>
          </a:p>
          <a:p>
            <a:pPr lvl="1"/>
            <a:r>
              <a:rPr lang="en-US" dirty="0"/>
              <a:t>A method of evaluating a chain of certificates from public keys that are known and trusted in advance of the target public </a:t>
            </a:r>
            <a:r>
              <a:rPr lang="en-US" dirty="0" smtClean="0"/>
              <a:t>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Confidentiality/Privacy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Protection of transmitted data from unauthorized access</a:t>
            </a:r>
          </a:p>
          <a:p>
            <a:pPr lvl="1"/>
            <a:r>
              <a:rPr lang="en-US" dirty="0"/>
              <a:t>Interception &amp; release of information</a:t>
            </a:r>
          </a:p>
          <a:p>
            <a:r>
              <a:rPr lang="en-US" dirty="0"/>
              <a:t>Clearly, the solution is encryption</a:t>
            </a:r>
          </a:p>
          <a:p>
            <a:pPr lvl="1"/>
            <a:r>
              <a:rPr lang="en-US" dirty="0"/>
              <a:t>If the data is encrypted (say using a block cipher in an appropriate mode of operation) the contents are quite secure</a:t>
            </a:r>
          </a:p>
          <a:p>
            <a:r>
              <a:rPr lang="en-US" dirty="0"/>
              <a:t>Traffic analysis</a:t>
            </a:r>
          </a:p>
          <a:p>
            <a:pPr lvl="1"/>
            <a:r>
              <a:rPr lang="en-US" dirty="0"/>
              <a:t>Frequency of packets and dependence on time</a:t>
            </a:r>
          </a:p>
          <a:p>
            <a:pPr lvl="1"/>
            <a:r>
              <a:rPr lang="en-US" dirty="0"/>
              <a:t>Source and destination networks</a:t>
            </a:r>
          </a:p>
          <a:p>
            <a:pPr lvl="1"/>
            <a:r>
              <a:rPr lang="en-US" dirty="0"/>
              <a:t>Much harder to prevent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Traffic </a:t>
            </a:r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Attack</a:t>
            </a:r>
          </a:p>
          <a:p>
            <a:pPr lvl="1"/>
            <a:r>
              <a:rPr lang="en-US" dirty="0"/>
              <a:t>Identification of communicating parties</a:t>
            </a:r>
          </a:p>
          <a:p>
            <a:pPr lvl="1"/>
            <a:r>
              <a:rPr lang="en-US" dirty="0"/>
              <a:t>Frequency of communication</a:t>
            </a:r>
          </a:p>
          <a:p>
            <a:pPr lvl="1"/>
            <a:r>
              <a:rPr lang="en-US" dirty="0"/>
              <a:t>Message pattern (length, quantity, etc.)</a:t>
            </a:r>
          </a:p>
          <a:p>
            <a:pPr lvl="1"/>
            <a:r>
              <a:rPr lang="en-US" dirty="0"/>
              <a:t>Event correlation</a:t>
            </a:r>
          </a:p>
          <a:p>
            <a:endParaRPr lang="en-US" dirty="0" smtClean="0"/>
          </a:p>
          <a:p>
            <a:r>
              <a:rPr lang="en-US" dirty="0"/>
              <a:t>Security measures</a:t>
            </a:r>
          </a:p>
          <a:p>
            <a:pPr lvl="1"/>
            <a:r>
              <a:rPr lang="en-US" dirty="0"/>
              <a:t>Link encryption</a:t>
            </a:r>
          </a:p>
          <a:p>
            <a:pPr lvl="1"/>
            <a:r>
              <a:rPr lang="en-US" dirty="0"/>
              <a:t>Traffic padding</a:t>
            </a:r>
          </a:p>
          <a:p>
            <a:pPr lvl="1"/>
            <a:r>
              <a:rPr lang="en-US" dirty="0"/>
              <a:t>Pad data units to be of fixed size</a:t>
            </a:r>
          </a:p>
          <a:p>
            <a:pPr lvl="1"/>
            <a:r>
              <a:rPr lang="en-US" dirty="0"/>
              <a:t>Insert null messages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Authentication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Assurance that a message is coming from an entity that supposedly sent it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Protection against masquerade or fraud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Integrity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Assurance that the message has not been modified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Contents – insertion, deletion, transposition, etc.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Sequence – insertion, deletion, reordering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Timing – delay or replay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Message Authentication = Authentication + Integrity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Authentication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How do we know whether or not a message is coming from the “claimed” source?</a:t>
            </a:r>
          </a:p>
          <a:p>
            <a:r>
              <a:rPr lang="en-US" sz="2400" dirty="0"/>
              <a:t>How do we know that the message has not been modified in between?</a:t>
            </a:r>
          </a:p>
          <a:p>
            <a:r>
              <a:rPr lang="en-US" sz="2400" dirty="0"/>
              <a:t>There must be an “authenticator” to verify the authenticity of the message</a:t>
            </a:r>
          </a:p>
          <a:p>
            <a:pPr lvl="1"/>
            <a:r>
              <a:rPr lang="en-US" sz="2000" dirty="0"/>
              <a:t>Message encryption</a:t>
            </a:r>
          </a:p>
          <a:p>
            <a:pPr lvl="1"/>
            <a:r>
              <a:rPr lang="en-US" sz="2000" dirty="0"/>
              <a:t>Hash functions</a:t>
            </a:r>
          </a:p>
          <a:p>
            <a:pPr lvl="1"/>
            <a:r>
              <a:rPr lang="en-US" sz="2000" dirty="0"/>
              <a:t>Message authentication code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Secret </a:t>
            </a:r>
            <a:r>
              <a:rPr lang="en-US" dirty="0" smtClean="0"/>
              <a:t>Key Based Encryption </a:t>
            </a:r>
            <a:r>
              <a:rPr lang="en-US" dirty="0"/>
              <a:t>for </a:t>
            </a:r>
            <a:r>
              <a:rPr lang="en-US" dirty="0" smtClean="0"/>
              <a:t>Message Authentication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733800"/>
            <a:ext cx="8229600" cy="24231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Alice and Bob share a key </a:t>
            </a:r>
            <a:r>
              <a:rPr lang="en-US" sz="2400" i="1" dirty="0"/>
              <a:t>k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000" dirty="0"/>
              <a:t>Nobody else is aware of the key </a:t>
            </a:r>
            <a:r>
              <a:rPr lang="en-US" sz="2000" i="1" dirty="0"/>
              <a:t>k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If a message is received by Bob that can be decrypted using the key </a:t>
            </a:r>
            <a:r>
              <a:rPr lang="en-US" sz="2400" i="1" dirty="0"/>
              <a:t>k</a:t>
            </a:r>
            <a:r>
              <a:rPr lang="en-US" sz="2400" dirty="0"/>
              <a:t>, the message MUST have originated at </a:t>
            </a:r>
            <a:r>
              <a:rPr lang="en-US" sz="2400" dirty="0" smtClean="0"/>
              <a:t>Alice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09763" y="22860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cs typeface="Arial" pitchFamily="34" charset="0"/>
              </a:rPr>
              <a:t>Encrypt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6024563" y="2286000"/>
            <a:ext cx="1371600" cy="762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>
                <a:cs typeface="Arial" pitchFamily="34" charset="0"/>
              </a:rPr>
              <a:t>Decrypt</a:t>
            </a:r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6200000">
            <a:off x="4462463" y="2095500"/>
            <a:ext cx="304800" cy="1143000"/>
          </a:xfrm>
          <a:prstGeom prst="can">
            <a:avLst>
              <a:gd name="adj" fmla="val 93750"/>
            </a:avLst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281363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5186363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995363" y="2667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7396163" y="2667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 flipV="1">
            <a:off x="2595563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429000" y="2097088"/>
            <a:ext cx="2505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Insecure channel</a:t>
            </a:r>
          </a:p>
        </p:txBody>
      </p:sp>
      <p:sp>
        <p:nvSpPr>
          <p:cNvPr id="14" name="Text Box 13"/>
          <p:cNvSpPr txBox="1">
            <a:spLocks noChangeArrowheads="1"/>
          </p:cNvSpPr>
          <p:nvPr/>
        </p:nvSpPr>
        <p:spPr bwMode="auto">
          <a:xfrm>
            <a:off x="838200" y="2208213"/>
            <a:ext cx="84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Alice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7472363" y="22082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cs typeface="Arial" pitchFamily="34" charset="0"/>
              </a:rPr>
              <a:t>Bob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94088" y="2554288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cs typeface="Arial" pitchFamily="34" charset="0"/>
              </a:rPr>
              <a:t>y</a:t>
            </a:r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1284288" y="25892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cs typeface="Arial" pitchFamily="34" charset="0"/>
              </a:rPr>
              <a:t>x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7548563" y="25892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cs typeface="Arial" pitchFamily="34" charset="0"/>
              </a:rPr>
              <a:t>x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214563" y="30464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cs typeface="Arial" pitchFamily="34" charset="0"/>
              </a:rPr>
              <a:t>k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6710363" y="304641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cs typeface="Arial" pitchFamily="34" charset="0"/>
              </a:rPr>
              <a:t>k</a:t>
            </a:r>
          </a:p>
        </p:txBody>
      </p:sp>
      <p:pic>
        <p:nvPicPr>
          <p:cNvPr id="21" name="Picture 20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3716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63" y="13716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Line 22"/>
          <p:cNvSpPr>
            <a:spLocks noChangeShapeType="1"/>
          </p:cNvSpPr>
          <p:nvPr/>
        </p:nvSpPr>
        <p:spPr bwMode="auto">
          <a:xfrm flipV="1">
            <a:off x="6710363" y="3048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Drawbacks of </a:t>
            </a:r>
            <a:r>
              <a:rPr lang="en-US" dirty="0" smtClean="0"/>
              <a:t>Simple Encryption for Message Authentication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 the </a:t>
            </a:r>
            <a:r>
              <a:rPr lang="en-US" dirty="0" err="1"/>
              <a:t>ciphertext</a:t>
            </a:r>
            <a:r>
              <a:rPr lang="en-US" dirty="0"/>
              <a:t> y can be anything (e.g. a block of 64 bits that look random), Oscar can send spurious or meaningless messages to Bob</a:t>
            </a:r>
          </a:p>
          <a:p>
            <a:r>
              <a:rPr lang="en-US" dirty="0"/>
              <a:t>Bob cannot automatically say whether Alice sent the meaningless messages</a:t>
            </a:r>
          </a:p>
          <a:p>
            <a:pPr lvl="1"/>
            <a:r>
              <a:rPr lang="en-US" dirty="0"/>
              <a:t>Need some structure in the plaintext that can be used to determine spurious messages</a:t>
            </a:r>
          </a:p>
          <a:p>
            <a:pPr lvl="1"/>
            <a:r>
              <a:rPr lang="en-US" dirty="0"/>
              <a:t>The structure MUST be secure</a:t>
            </a:r>
          </a:p>
          <a:p>
            <a:r>
              <a:rPr lang="en-US" dirty="0"/>
              <a:t>Oscar can “replay” the messages sent by Alice without being detected</a:t>
            </a:r>
          </a:p>
          <a:p>
            <a:pPr lvl="1"/>
            <a:r>
              <a:rPr lang="en-US" dirty="0"/>
              <a:t>We look at this later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Idea of </a:t>
            </a:r>
            <a:r>
              <a:rPr lang="en-US" dirty="0" smtClean="0"/>
              <a:t>Using </a:t>
            </a:r>
            <a:r>
              <a:rPr lang="en-US" dirty="0"/>
              <a:t>a </a:t>
            </a:r>
            <a:r>
              <a:rPr lang="en-US" dirty="0" smtClean="0"/>
              <a:t>“Function</a:t>
            </a:r>
            <a:r>
              <a:rPr lang="en-US" dirty="0"/>
              <a:t>” </a:t>
            </a:r>
            <a:br>
              <a:rPr lang="en-US" dirty="0"/>
            </a:br>
            <a:r>
              <a:rPr lang="en-US" dirty="0"/>
              <a:t>for Message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Generate a function or fingerprint of the message</a:t>
            </a:r>
          </a:p>
          <a:p>
            <a:pPr lvl="1"/>
            <a:r>
              <a:rPr lang="en-US" dirty="0"/>
              <a:t>Store it securely if the data is in an insecure place</a:t>
            </a:r>
          </a:p>
          <a:p>
            <a:pPr lvl="1"/>
            <a:r>
              <a:rPr lang="en-US" dirty="0"/>
              <a:t>Transmit it securely if the data is transmitted over an insecure channel</a:t>
            </a:r>
          </a:p>
          <a:p>
            <a:r>
              <a:rPr lang="en-US" dirty="0"/>
              <a:t>If the data gets altered</a:t>
            </a:r>
          </a:p>
          <a:p>
            <a:pPr lvl="1"/>
            <a:r>
              <a:rPr lang="en-US" dirty="0"/>
              <a:t>Hopefully the altered data will NOT have the same fingerprint as the original data</a:t>
            </a:r>
          </a:p>
          <a:p>
            <a:pPr lvl="1"/>
            <a:r>
              <a:rPr lang="en-US" dirty="0"/>
              <a:t>If the fingerprint is secure, we can detect the modification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Such Techniques Are </a:t>
            </a:r>
            <a:r>
              <a:rPr lang="en-US" dirty="0"/>
              <a:t>NOT </a:t>
            </a:r>
            <a:r>
              <a:rPr lang="en-US" dirty="0" smtClean="0"/>
              <a:t>Secure </a:t>
            </a:r>
            <a:r>
              <a:rPr lang="en-US" dirty="0"/>
              <a:t>in </a:t>
            </a:r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Passive attacks</a:t>
            </a:r>
          </a:p>
          <a:p>
            <a:pPr lvl="1"/>
            <a:r>
              <a:rPr lang="en-US" dirty="0"/>
              <a:t>An eavesdropper can use the identifying information for his/her own purposes</a:t>
            </a:r>
          </a:p>
          <a:p>
            <a:r>
              <a:rPr lang="en-US" dirty="0"/>
              <a:t>Credit card numbers and expiration dates are in plaintext!</a:t>
            </a:r>
          </a:p>
          <a:p>
            <a:r>
              <a:rPr lang="en-US" dirty="0"/>
              <a:t>An ATM is somewhat more secure but someone monitoring the communication line could obtain all the information on the encoded strip as well as the PIN number</a:t>
            </a:r>
          </a:p>
          <a:p>
            <a:r>
              <a:rPr lang="en-US" dirty="0"/>
              <a:t>Login and passwords are transmitted in plaintext (except say with SSH)</a:t>
            </a:r>
          </a:p>
          <a:p>
            <a:r>
              <a:rPr lang="en-US" dirty="0" smtClean="0"/>
              <a:t>Access </a:t>
            </a:r>
            <a:r>
              <a:rPr lang="en-US" dirty="0"/>
              <a:t>to password files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0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</a:t>
            </a:r>
            <a:r>
              <a:rPr lang="en-US" dirty="0" smtClean="0"/>
              <a:t>Simple Method </a:t>
            </a:r>
            <a:r>
              <a:rPr lang="en-US" dirty="0"/>
              <a:t>for </a:t>
            </a:r>
            <a:r>
              <a:rPr lang="en-US" dirty="0" smtClean="0"/>
              <a:t>Securing </a:t>
            </a:r>
            <a:r>
              <a:rPr lang="en-US" dirty="0"/>
              <a:t>the </a:t>
            </a:r>
            <a:r>
              <a:rPr lang="en-US" dirty="0" smtClean="0"/>
              <a:t>Fingerprint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/>
              <a:t>Append it to the message</a:t>
            </a:r>
          </a:p>
          <a:p>
            <a:r>
              <a:rPr lang="en-US" sz="2400" dirty="0"/>
              <a:t>Encrypt the message and the appended function</a:t>
            </a:r>
          </a:p>
          <a:p>
            <a:r>
              <a:rPr lang="en-US" sz="2400" dirty="0"/>
              <a:t>A random sequence of bits will not have the properties that the above </a:t>
            </a:r>
            <a:r>
              <a:rPr lang="en-US" sz="2400" dirty="0" err="1"/>
              <a:t>ciphertext</a:t>
            </a:r>
            <a:r>
              <a:rPr lang="en-US" sz="2400" dirty="0"/>
              <a:t> has</a:t>
            </a:r>
          </a:p>
          <a:p>
            <a:r>
              <a:rPr lang="en-US" sz="2400" dirty="0"/>
              <a:t>Advantages</a:t>
            </a:r>
          </a:p>
          <a:p>
            <a:pPr lvl="1"/>
            <a:r>
              <a:rPr lang="en-US" sz="2000" dirty="0"/>
              <a:t>Using layered communications protocols automatically creates a form of authentication because of the 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Idea for Message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914400" y="1752600"/>
            <a:ext cx="966788" cy="1674813"/>
            <a:chOff x="576" y="1200"/>
            <a:chExt cx="609" cy="1055"/>
          </a:xfrm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76" y="1727"/>
              <a:ext cx="5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cs typeface="Arial" pitchFamily="34" charset="0"/>
                </a:rPr>
                <a:t>Alice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857" y="19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x</a:t>
              </a:r>
            </a:p>
          </p:txBody>
        </p:sp>
        <p:pic>
          <p:nvPicPr>
            <p:cNvPr id="8" name="Picture 6" descr="pe01732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7" y="1200"/>
              <a:ext cx="558" cy="5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5491163" y="2970213"/>
            <a:ext cx="2590800" cy="457200"/>
            <a:chOff x="3459" y="1967"/>
            <a:chExt cx="1632" cy="288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auto">
            <a:xfrm>
              <a:off x="4707" y="2016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Text Box 9"/>
            <p:cNvSpPr txBox="1">
              <a:spLocks noChangeArrowheads="1"/>
            </p:cNvSpPr>
            <p:nvPr/>
          </p:nvSpPr>
          <p:spPr bwMode="auto">
            <a:xfrm>
              <a:off x="4803" y="1967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x</a:t>
              </a: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3459" y="2016"/>
              <a:ext cx="12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3" name="Line 11"/>
          <p:cNvSpPr>
            <a:spLocks noChangeShapeType="1"/>
          </p:cNvSpPr>
          <p:nvPr/>
        </p:nvSpPr>
        <p:spPr bwMode="auto">
          <a:xfrm flipV="1">
            <a:off x="3509963" y="3124200"/>
            <a:ext cx="160020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4881563" y="2665413"/>
            <a:ext cx="1174750" cy="2287587"/>
            <a:chOff x="3075" y="1775"/>
            <a:chExt cx="740" cy="1441"/>
          </a:xfrm>
        </p:grpSpPr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3123" y="2016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3363" y="1968"/>
              <a:ext cx="96" cy="9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3315" y="1920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16"/>
            <p:cNvSpPr>
              <a:spLocks noChangeShapeType="1"/>
            </p:cNvSpPr>
            <p:nvPr/>
          </p:nvSpPr>
          <p:spPr bwMode="auto">
            <a:xfrm>
              <a:off x="3411" y="2064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603" y="1775"/>
              <a:ext cx="21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x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3075" y="2543"/>
              <a:ext cx="3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600" b="1" i="1">
                  <a:cs typeface="Arial" pitchFamily="34" charset="0"/>
                </a:rPr>
                <a:t>f(x)</a:t>
              </a:r>
            </a:p>
          </p:txBody>
        </p:sp>
      </p:grp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3341688" y="2208213"/>
            <a:ext cx="2297112" cy="1449387"/>
            <a:chOff x="2105" y="1487"/>
            <a:chExt cx="1447" cy="913"/>
          </a:xfrm>
        </p:grpSpPr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115" y="1872"/>
              <a:ext cx="197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2105" y="1849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cs typeface="Arial" pitchFamily="34" charset="0"/>
                </a:rPr>
                <a:t>e</a:t>
              </a:r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2307" y="2016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5" name="Text Box 23"/>
            <p:cNvSpPr txBox="1">
              <a:spLocks noChangeArrowheads="1"/>
            </p:cNvSpPr>
            <p:nvPr/>
          </p:nvSpPr>
          <p:spPr bwMode="auto">
            <a:xfrm>
              <a:off x="2307" y="1487"/>
              <a:ext cx="124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i="1">
                  <a:cs typeface="Arial" pitchFamily="34" charset="0"/>
                </a:rPr>
                <a:t>Y = e</a:t>
              </a:r>
              <a:r>
                <a:rPr lang="en-US" i="1" baseline="-25000">
                  <a:cs typeface="Arial" pitchFamily="34" charset="0"/>
                </a:rPr>
                <a:t>k</a:t>
              </a:r>
              <a:r>
                <a:rPr lang="en-US">
                  <a:cs typeface="Arial" pitchFamily="34" charset="0"/>
                </a:rPr>
                <a:t>(</a:t>
              </a:r>
              <a:r>
                <a:rPr lang="en-US" sz="2000" i="1">
                  <a:cs typeface="Arial" pitchFamily="34" charset="0"/>
                </a:rPr>
                <a:t>x || f(x)</a:t>
              </a:r>
              <a:r>
                <a:rPr lang="en-US">
                  <a:cs typeface="Arial" pitchFamily="34" charset="0"/>
                </a:rPr>
                <a:t>)</a:t>
              </a:r>
              <a:endParaRPr lang="en-US" i="1">
                <a:cs typeface="Arial" pitchFamily="34" charset="0"/>
              </a:endParaRPr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V="1">
              <a:off x="2211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3433763" y="35417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cs typeface="Arial" pitchFamily="34" charset="0"/>
              </a:rPr>
              <a:t>k</a:t>
            </a:r>
          </a:p>
        </p:txBody>
      </p:sp>
      <p:grpSp>
        <p:nvGrpSpPr>
          <p:cNvPr id="28" name="Group 26"/>
          <p:cNvGrpSpPr>
            <a:grpSpLocks/>
          </p:cNvGrpSpPr>
          <p:nvPr/>
        </p:nvGrpSpPr>
        <p:grpSpPr bwMode="auto">
          <a:xfrm>
            <a:off x="4652963" y="2817813"/>
            <a:ext cx="3089275" cy="2057400"/>
            <a:chOff x="2931" y="1871"/>
            <a:chExt cx="1946" cy="1296"/>
          </a:xfrm>
        </p:grpSpPr>
        <p:sp>
          <p:nvSpPr>
            <p:cNvPr id="29" name="Text Box 27"/>
            <p:cNvSpPr txBox="1">
              <a:spLocks noChangeArrowheads="1"/>
            </p:cNvSpPr>
            <p:nvPr/>
          </p:nvSpPr>
          <p:spPr bwMode="auto">
            <a:xfrm>
              <a:off x="4419" y="287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cs typeface="Arial" pitchFamily="34" charset="0"/>
                </a:rPr>
                <a:t>Bob</a:t>
              </a:r>
            </a:p>
          </p:txBody>
        </p:sp>
        <p:pic>
          <p:nvPicPr>
            <p:cNvPr id="30" name="Picture 28" descr="bd05761_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9" y="2352"/>
              <a:ext cx="433" cy="5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Text Box 29"/>
            <p:cNvSpPr txBox="1">
              <a:spLocks noChangeArrowheads="1"/>
            </p:cNvSpPr>
            <p:nvPr/>
          </p:nvSpPr>
          <p:spPr bwMode="auto">
            <a:xfrm>
              <a:off x="2931" y="1871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cs typeface="Arial" pitchFamily="34" charset="0"/>
                </a:rPr>
                <a:t>d</a:t>
              </a: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2931" y="1872"/>
              <a:ext cx="192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Line 31"/>
            <p:cNvSpPr>
              <a:spLocks noChangeShapeType="1"/>
            </p:cNvSpPr>
            <p:nvPr/>
          </p:nvSpPr>
          <p:spPr bwMode="auto">
            <a:xfrm flipV="1">
              <a:off x="3027" y="216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2979" y="2303"/>
              <a:ext cx="1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800" i="1">
                  <a:cs typeface="Arial" pitchFamily="34" charset="0"/>
                </a:rPr>
                <a:t>k</a:t>
              </a:r>
            </a:p>
          </p:txBody>
        </p:sp>
      </p:grp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1071563" y="2898775"/>
            <a:ext cx="2916237" cy="2919413"/>
            <a:chOff x="675" y="1922"/>
            <a:chExt cx="1837" cy="1839"/>
          </a:xfrm>
        </p:grpSpPr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675" y="2016"/>
              <a:ext cx="9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1059" y="2016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auto">
            <a:xfrm>
              <a:off x="1637" y="1922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9" name="Group 37"/>
            <p:cNvGrpSpPr>
              <a:grpSpLocks/>
            </p:cNvGrpSpPr>
            <p:nvPr/>
          </p:nvGrpSpPr>
          <p:grpSpPr bwMode="auto">
            <a:xfrm>
              <a:off x="1713" y="1967"/>
              <a:ext cx="27" cy="95"/>
              <a:chOff x="1632" y="3120"/>
              <a:chExt cx="48" cy="240"/>
            </a:xfrm>
          </p:grpSpPr>
          <p:sp>
            <p:nvSpPr>
              <p:cNvPr id="50" name="Line 38"/>
              <p:cNvSpPr>
                <a:spLocks noChangeShapeType="1"/>
              </p:cNvSpPr>
              <p:nvPr/>
            </p:nvSpPr>
            <p:spPr bwMode="auto">
              <a:xfrm>
                <a:off x="1632" y="31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" name="Line 39"/>
              <p:cNvSpPr>
                <a:spLocks noChangeShapeType="1"/>
              </p:cNvSpPr>
              <p:nvPr/>
            </p:nvSpPr>
            <p:spPr bwMode="auto">
              <a:xfrm>
                <a:off x="1680" y="3120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40" name="Line 40"/>
            <p:cNvSpPr>
              <a:spLocks noChangeShapeType="1"/>
            </p:cNvSpPr>
            <p:nvPr/>
          </p:nvSpPr>
          <p:spPr bwMode="auto">
            <a:xfrm flipV="1">
              <a:off x="1736" y="2099"/>
              <a:ext cx="0" cy="7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" name="Line 41"/>
            <p:cNvSpPr>
              <a:spLocks noChangeShapeType="1"/>
            </p:cNvSpPr>
            <p:nvPr/>
          </p:nvSpPr>
          <p:spPr bwMode="auto">
            <a:xfrm>
              <a:off x="1491" y="2880"/>
              <a:ext cx="2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2" name="Line 42"/>
            <p:cNvSpPr>
              <a:spLocks noChangeShapeType="1"/>
            </p:cNvSpPr>
            <p:nvPr/>
          </p:nvSpPr>
          <p:spPr bwMode="auto">
            <a:xfrm>
              <a:off x="1827" y="2015"/>
              <a:ext cx="288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Text Box 43"/>
            <p:cNvSpPr txBox="1">
              <a:spLocks noChangeArrowheads="1"/>
            </p:cNvSpPr>
            <p:nvPr/>
          </p:nvSpPr>
          <p:spPr bwMode="auto">
            <a:xfrm>
              <a:off x="1703" y="2390"/>
              <a:ext cx="31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1600" b="1" i="1">
                  <a:cs typeface="Arial" pitchFamily="34" charset="0"/>
                </a:rPr>
                <a:t>f(x)</a:t>
              </a:r>
            </a:p>
          </p:txBody>
        </p:sp>
        <p:sp>
          <p:nvSpPr>
            <p:cNvPr id="44" name="Line 44"/>
            <p:cNvSpPr>
              <a:spLocks noChangeShapeType="1"/>
            </p:cNvSpPr>
            <p:nvPr/>
          </p:nvSpPr>
          <p:spPr bwMode="auto">
            <a:xfrm>
              <a:off x="1971" y="2064"/>
              <a:ext cx="144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" name="Text Box 45"/>
            <p:cNvSpPr txBox="1">
              <a:spLocks noChangeArrowheads="1"/>
            </p:cNvSpPr>
            <p:nvPr/>
          </p:nvSpPr>
          <p:spPr bwMode="auto">
            <a:xfrm>
              <a:off x="1913" y="3511"/>
              <a:ext cx="5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cs typeface="Arial" pitchFamily="34" charset="0"/>
                </a:rPr>
                <a:t>x || f(x)</a:t>
              </a:r>
            </a:p>
          </p:txBody>
        </p:sp>
        <p:sp>
          <p:nvSpPr>
            <p:cNvPr id="46" name="Line 46"/>
            <p:cNvSpPr>
              <a:spLocks noChangeShapeType="1"/>
            </p:cNvSpPr>
            <p:nvPr/>
          </p:nvSpPr>
          <p:spPr bwMode="auto">
            <a:xfrm>
              <a:off x="1059" y="2880"/>
              <a:ext cx="240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7" name="Group 47"/>
            <p:cNvGrpSpPr>
              <a:grpSpLocks/>
            </p:cNvGrpSpPr>
            <p:nvPr/>
          </p:nvGrpSpPr>
          <p:grpSpPr bwMode="auto">
            <a:xfrm>
              <a:off x="1299" y="2743"/>
              <a:ext cx="190" cy="250"/>
              <a:chOff x="1632" y="2743"/>
              <a:chExt cx="190" cy="250"/>
            </a:xfrm>
          </p:grpSpPr>
          <p:sp>
            <p:nvSpPr>
              <p:cNvPr id="48" name="Oval 48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190" cy="1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Text Box 49"/>
              <p:cNvSpPr txBox="1">
                <a:spLocks noChangeArrowheads="1"/>
              </p:cNvSpPr>
              <p:nvPr/>
            </p:nvSpPr>
            <p:spPr bwMode="auto">
              <a:xfrm>
                <a:off x="1632" y="2743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 i="1">
                    <a:cs typeface="Arial" pitchFamily="34" charset="0"/>
                  </a:rPr>
                  <a:t>f</a:t>
                </a:r>
              </a:p>
            </p:txBody>
          </p:sp>
        </p:grpSp>
      </p:grpSp>
      <p:grpSp>
        <p:nvGrpSpPr>
          <p:cNvPr id="52" name="Group 50"/>
          <p:cNvGrpSpPr>
            <a:grpSpLocks/>
          </p:cNvGrpSpPr>
          <p:nvPr/>
        </p:nvGrpSpPr>
        <p:grpSpPr bwMode="auto">
          <a:xfrm>
            <a:off x="5246688" y="3048000"/>
            <a:ext cx="1438275" cy="2401888"/>
            <a:chOff x="3305" y="2016"/>
            <a:chExt cx="906" cy="1513"/>
          </a:xfrm>
        </p:grpSpPr>
        <p:sp>
          <p:nvSpPr>
            <p:cNvPr id="53" name="Line 51"/>
            <p:cNvSpPr>
              <a:spLocks noChangeShapeType="1"/>
            </p:cNvSpPr>
            <p:nvPr/>
          </p:nvSpPr>
          <p:spPr bwMode="auto">
            <a:xfrm>
              <a:off x="3939" y="2016"/>
              <a:ext cx="0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4" name="Line 52"/>
            <p:cNvSpPr>
              <a:spLocks noChangeShapeType="1"/>
            </p:cNvSpPr>
            <p:nvPr/>
          </p:nvSpPr>
          <p:spPr bwMode="auto">
            <a:xfrm>
              <a:off x="3939" y="283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5" name="Text Box 53"/>
            <p:cNvSpPr txBox="1">
              <a:spLocks noChangeArrowheads="1"/>
            </p:cNvSpPr>
            <p:nvPr/>
          </p:nvSpPr>
          <p:spPr bwMode="auto">
            <a:xfrm>
              <a:off x="3305" y="3241"/>
              <a:ext cx="9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>
                  <a:cs typeface="Arial" pitchFamily="34" charset="0"/>
                </a:rPr>
                <a:t>Compare</a:t>
              </a:r>
            </a:p>
          </p:txBody>
        </p:sp>
        <p:grpSp>
          <p:nvGrpSpPr>
            <p:cNvPr id="56" name="Group 54"/>
            <p:cNvGrpSpPr>
              <a:grpSpLocks/>
            </p:cNvGrpSpPr>
            <p:nvPr/>
          </p:nvGrpSpPr>
          <p:grpSpPr bwMode="auto">
            <a:xfrm>
              <a:off x="3843" y="2590"/>
              <a:ext cx="190" cy="250"/>
              <a:chOff x="1632" y="2743"/>
              <a:chExt cx="190" cy="250"/>
            </a:xfrm>
          </p:grpSpPr>
          <p:sp>
            <p:nvSpPr>
              <p:cNvPr id="57" name="Oval 55"/>
              <p:cNvSpPr>
                <a:spLocks noChangeArrowheads="1"/>
              </p:cNvSpPr>
              <p:nvPr/>
            </p:nvSpPr>
            <p:spPr bwMode="auto">
              <a:xfrm>
                <a:off x="1632" y="2784"/>
                <a:ext cx="190" cy="1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56"/>
              <p:cNvSpPr txBox="1">
                <a:spLocks noChangeArrowheads="1"/>
              </p:cNvSpPr>
              <p:nvPr/>
            </p:nvSpPr>
            <p:spPr bwMode="auto">
              <a:xfrm>
                <a:off x="1632" y="2743"/>
                <a:ext cx="160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itchFamily="34" charset="0"/>
                    <a:ea typeface="MS PGothic" pitchFamily="34" charset="-128"/>
                  </a:defRPr>
                </a:lvl9pPr>
              </a:lstStyle>
              <a:p>
                <a:pPr eaLnBrk="1" hangingPunct="1"/>
                <a:r>
                  <a:rPr lang="en-US" sz="2000" i="1">
                    <a:cs typeface="Arial" pitchFamily="34" charset="0"/>
                  </a:rPr>
                  <a:t>f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to Generate </a:t>
            </a:r>
            <a:r>
              <a:rPr lang="en-US" i="1" dirty="0" err="1"/>
              <a:t>auth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Hash Functions</a:t>
            </a:r>
          </a:p>
          <a:p>
            <a:pPr lvl="1"/>
            <a:r>
              <a:rPr lang="en-US" dirty="0"/>
              <a:t>Takes as input a binary string of arbitrary length</a:t>
            </a:r>
          </a:p>
          <a:p>
            <a:pPr lvl="1"/>
            <a:r>
              <a:rPr lang="en-US" dirty="0"/>
              <a:t>Creates as output a fingerprint of this string</a:t>
            </a:r>
          </a:p>
          <a:p>
            <a:pPr lvl="1"/>
            <a:r>
              <a:rPr lang="en-US" dirty="0"/>
              <a:t>The fingerprint is also called “message digest”</a:t>
            </a:r>
          </a:p>
          <a:p>
            <a:pPr lvl="2"/>
            <a:r>
              <a:rPr lang="en-US" dirty="0"/>
              <a:t>Typically a very short string</a:t>
            </a:r>
          </a:p>
          <a:p>
            <a:pPr lvl="1"/>
            <a:r>
              <a:rPr lang="en-US" dirty="0"/>
              <a:t>Important in the use of digital signatures</a:t>
            </a:r>
          </a:p>
          <a:p>
            <a:r>
              <a:rPr lang="en-US" dirty="0"/>
              <a:t>Use Message Authentication Codes (MAC) or Keyed Hash Functions</a:t>
            </a:r>
          </a:p>
          <a:p>
            <a:pPr lvl="1"/>
            <a:r>
              <a:rPr lang="en-US" dirty="0"/>
              <a:t>The hash function is dependent on a shared secret key between Alice and Bob</a:t>
            </a:r>
          </a:p>
          <a:p>
            <a:pPr lvl="1"/>
            <a:r>
              <a:rPr lang="en-US" dirty="0"/>
              <a:t>No need for securely keeping the fingerprint</a:t>
            </a:r>
          </a:p>
          <a:p>
            <a:pPr lvl="1"/>
            <a:r>
              <a:rPr lang="en-US" dirty="0"/>
              <a:t>Also called an “authentication tag”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Authentication without Privacy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some applications, it is only necessary to authenticate but not keep the information secret</a:t>
            </a:r>
          </a:p>
          <a:p>
            <a:pPr lvl="1"/>
            <a:r>
              <a:rPr lang="en-US" dirty="0"/>
              <a:t>Broadcast messages and alarm signals</a:t>
            </a:r>
          </a:p>
          <a:p>
            <a:pPr lvl="1"/>
            <a:r>
              <a:rPr lang="en-US" dirty="0"/>
              <a:t>Load on receiving side</a:t>
            </a:r>
          </a:p>
          <a:p>
            <a:pPr lvl="1"/>
            <a:r>
              <a:rPr lang="en-US" dirty="0"/>
              <a:t>Plaintext messages like shareware etc.</a:t>
            </a:r>
          </a:p>
          <a:p>
            <a:pPr lvl="1"/>
            <a:r>
              <a:rPr lang="en-US" dirty="0"/>
              <a:t>SNMPv3  and network management messages</a:t>
            </a:r>
          </a:p>
          <a:p>
            <a:r>
              <a:rPr lang="en-US" dirty="0"/>
              <a:t>Since the plaintext is sent without encryption, there is a need to now add a secure authenticator to the message</a:t>
            </a:r>
          </a:p>
          <a:p>
            <a:pPr lvl="1"/>
            <a:r>
              <a:rPr lang="en-US" dirty="0"/>
              <a:t>The function </a:t>
            </a:r>
            <a:r>
              <a:rPr lang="en-US" dirty="0" err="1"/>
              <a:t>auth</a:t>
            </a:r>
            <a:r>
              <a:rPr lang="en-US" dirty="0"/>
              <a:t>(x) should be dependent on the message</a:t>
            </a:r>
          </a:p>
          <a:p>
            <a:pPr lvl="1"/>
            <a:r>
              <a:rPr lang="en-US" dirty="0"/>
              <a:t>It should not be easily created given the message</a:t>
            </a:r>
          </a:p>
          <a:p>
            <a:pPr lvl="1"/>
            <a:r>
              <a:rPr lang="en-US" dirty="0"/>
              <a:t>It should not be easily modified given the message</a:t>
            </a:r>
          </a:p>
          <a:p>
            <a:pPr lvl="1"/>
            <a:r>
              <a:rPr lang="en-US" dirty="0"/>
              <a:t>Computational </a:t>
            </a:r>
            <a:r>
              <a:rPr lang="en-US" dirty="0" smtClean="0"/>
              <a:t>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Line 3"/>
          <p:cNvSpPr>
            <a:spLocks noChangeShapeType="1"/>
          </p:cNvSpPr>
          <p:nvPr/>
        </p:nvSpPr>
        <p:spPr bwMode="auto">
          <a:xfrm>
            <a:off x="1147763" y="3200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7" name="Line 4"/>
          <p:cNvSpPr>
            <a:spLocks noChangeShapeType="1"/>
          </p:cNvSpPr>
          <p:nvPr/>
        </p:nvSpPr>
        <p:spPr bwMode="auto">
          <a:xfrm>
            <a:off x="7548563" y="3200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990600" y="2703513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7091363" y="4532313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1436688" y="3081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7700963" y="3081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62" name="Picture 9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9050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3" name="Picture 10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37338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Line 11"/>
          <p:cNvSpPr>
            <a:spLocks noChangeShapeType="1"/>
          </p:cNvSpPr>
          <p:nvPr/>
        </p:nvSpPr>
        <p:spPr bwMode="auto">
          <a:xfrm>
            <a:off x="1757363" y="32004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Oval 12"/>
          <p:cNvSpPr>
            <a:spLocks noChangeArrowheads="1"/>
          </p:cNvSpPr>
          <p:nvPr/>
        </p:nvSpPr>
        <p:spPr bwMode="auto">
          <a:xfrm>
            <a:off x="2674938" y="3051175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6" name="Group 13"/>
          <p:cNvGrpSpPr>
            <a:grpSpLocks/>
          </p:cNvGrpSpPr>
          <p:nvPr/>
        </p:nvGrpSpPr>
        <p:grpSpPr bwMode="auto">
          <a:xfrm>
            <a:off x="2795588" y="3122613"/>
            <a:ext cx="42862" cy="150812"/>
            <a:chOff x="1632" y="3120"/>
            <a:chExt cx="48" cy="240"/>
          </a:xfrm>
        </p:grpSpPr>
        <p:sp>
          <p:nvSpPr>
            <p:cNvPr id="67" name="Line 1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8" name="Line 1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69" name="Line 16"/>
          <p:cNvSpPr>
            <a:spLocks noChangeShapeType="1"/>
          </p:cNvSpPr>
          <p:nvPr/>
        </p:nvSpPr>
        <p:spPr bwMode="auto">
          <a:xfrm flipV="1">
            <a:off x="2832100" y="3332163"/>
            <a:ext cx="0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0" name="Line 17"/>
          <p:cNvSpPr>
            <a:spLocks noChangeShapeType="1"/>
          </p:cNvSpPr>
          <p:nvPr/>
        </p:nvSpPr>
        <p:spPr bwMode="auto">
          <a:xfrm>
            <a:off x="2443163" y="4572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" name="Line 18"/>
          <p:cNvSpPr>
            <a:spLocks noChangeShapeType="1"/>
          </p:cNvSpPr>
          <p:nvPr/>
        </p:nvSpPr>
        <p:spPr bwMode="auto">
          <a:xfrm>
            <a:off x="2976563" y="3198813"/>
            <a:ext cx="2438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2" name="Text Box 19"/>
          <p:cNvSpPr txBox="1">
            <a:spLocks noChangeArrowheads="1"/>
          </p:cNvSpPr>
          <p:nvPr/>
        </p:nvSpPr>
        <p:spPr bwMode="auto">
          <a:xfrm>
            <a:off x="2779713" y="3768725"/>
            <a:ext cx="65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C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73" name="Oval 20"/>
          <p:cNvSpPr>
            <a:spLocks noChangeArrowheads="1"/>
          </p:cNvSpPr>
          <p:nvPr/>
        </p:nvSpPr>
        <p:spPr bwMode="auto">
          <a:xfrm>
            <a:off x="5414963" y="3124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Line 21"/>
          <p:cNvSpPr>
            <a:spLocks noChangeShapeType="1"/>
          </p:cNvSpPr>
          <p:nvPr/>
        </p:nvSpPr>
        <p:spPr bwMode="auto">
          <a:xfrm flipH="1">
            <a:off x="5338763" y="3048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5" name="Line 22"/>
          <p:cNvSpPr>
            <a:spLocks noChangeShapeType="1"/>
          </p:cNvSpPr>
          <p:nvPr/>
        </p:nvSpPr>
        <p:spPr bwMode="auto">
          <a:xfrm>
            <a:off x="5567363" y="3200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6" name="Line 23"/>
          <p:cNvSpPr>
            <a:spLocks noChangeShapeType="1"/>
          </p:cNvSpPr>
          <p:nvPr/>
        </p:nvSpPr>
        <p:spPr bwMode="auto">
          <a:xfrm>
            <a:off x="5491163" y="3276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7" name="Line 24"/>
          <p:cNvSpPr>
            <a:spLocks noChangeShapeType="1"/>
          </p:cNvSpPr>
          <p:nvPr/>
        </p:nvSpPr>
        <p:spPr bwMode="auto">
          <a:xfrm>
            <a:off x="6329363" y="3200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8" name="Line 25"/>
          <p:cNvSpPr>
            <a:spLocks noChangeShapeType="1"/>
          </p:cNvSpPr>
          <p:nvPr/>
        </p:nvSpPr>
        <p:spPr bwMode="auto">
          <a:xfrm>
            <a:off x="6329363" y="4495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9" name="Text Box 26"/>
          <p:cNvSpPr txBox="1">
            <a:spLocks noChangeArrowheads="1"/>
          </p:cNvSpPr>
          <p:nvPr/>
        </p:nvSpPr>
        <p:spPr bwMode="auto">
          <a:xfrm>
            <a:off x="5322888" y="5106988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  <p:sp>
        <p:nvSpPr>
          <p:cNvPr id="80" name="Text Box 27"/>
          <p:cNvSpPr txBox="1">
            <a:spLocks noChangeArrowheads="1"/>
          </p:cNvSpPr>
          <p:nvPr/>
        </p:nvSpPr>
        <p:spPr bwMode="auto">
          <a:xfrm>
            <a:off x="3662363" y="3241675"/>
            <a:ext cx="1277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C</a:t>
            </a:r>
            <a:r>
              <a:rPr lang="en-US" sz="2000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81" name="Text Box 28"/>
          <p:cNvSpPr txBox="1">
            <a:spLocks noChangeArrowheads="1"/>
          </p:cNvSpPr>
          <p:nvPr/>
        </p:nvSpPr>
        <p:spPr bwMode="auto">
          <a:xfrm>
            <a:off x="5795963" y="27765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82" name="Text Box 29"/>
          <p:cNvSpPr txBox="1">
            <a:spLocks noChangeArrowheads="1"/>
          </p:cNvSpPr>
          <p:nvPr/>
        </p:nvSpPr>
        <p:spPr bwMode="auto">
          <a:xfrm>
            <a:off x="4881563" y="4011613"/>
            <a:ext cx="65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C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83" name="Line 30"/>
          <p:cNvSpPr>
            <a:spLocks noChangeShapeType="1"/>
          </p:cNvSpPr>
          <p:nvPr/>
        </p:nvSpPr>
        <p:spPr bwMode="auto">
          <a:xfrm>
            <a:off x="1757363" y="45720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84" name="Group 31"/>
          <p:cNvGrpSpPr>
            <a:grpSpLocks/>
          </p:cNvGrpSpPr>
          <p:nvPr/>
        </p:nvGrpSpPr>
        <p:grpSpPr bwMode="auto">
          <a:xfrm>
            <a:off x="2138363" y="4322763"/>
            <a:ext cx="336550" cy="398462"/>
            <a:chOff x="1632" y="2723"/>
            <a:chExt cx="212" cy="251"/>
          </a:xfrm>
        </p:grpSpPr>
        <p:sp>
          <p:nvSpPr>
            <p:cNvPr id="85" name="Oval 32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Text Box 33"/>
            <p:cNvSpPr txBox="1">
              <a:spLocks noChangeArrowheads="1"/>
            </p:cNvSpPr>
            <p:nvPr/>
          </p:nvSpPr>
          <p:spPr bwMode="auto">
            <a:xfrm>
              <a:off x="1632" y="27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C</a:t>
              </a:r>
            </a:p>
          </p:txBody>
        </p:sp>
      </p:grpSp>
      <p:grpSp>
        <p:nvGrpSpPr>
          <p:cNvPr id="87" name="Group 34"/>
          <p:cNvGrpSpPr>
            <a:grpSpLocks/>
          </p:cNvGrpSpPr>
          <p:nvPr/>
        </p:nvGrpSpPr>
        <p:grpSpPr bwMode="auto">
          <a:xfrm>
            <a:off x="6176963" y="4079875"/>
            <a:ext cx="336550" cy="398463"/>
            <a:chOff x="1632" y="2723"/>
            <a:chExt cx="212" cy="251"/>
          </a:xfrm>
        </p:grpSpPr>
        <p:sp>
          <p:nvSpPr>
            <p:cNvPr id="88" name="Oval 35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Text Box 36"/>
            <p:cNvSpPr txBox="1">
              <a:spLocks noChangeArrowheads="1"/>
            </p:cNvSpPr>
            <p:nvPr/>
          </p:nvSpPr>
          <p:spPr bwMode="auto">
            <a:xfrm>
              <a:off x="1632" y="27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90" name="Line 37"/>
          <p:cNvSpPr>
            <a:spLocks noChangeShapeType="1"/>
          </p:cNvSpPr>
          <p:nvPr/>
        </p:nvSpPr>
        <p:spPr bwMode="auto">
          <a:xfrm flipV="1">
            <a:off x="2290763" y="47244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1" name="Text Box 38"/>
          <p:cNvSpPr txBox="1">
            <a:spLocks noChangeArrowheads="1"/>
          </p:cNvSpPr>
          <p:nvPr/>
        </p:nvSpPr>
        <p:spPr bwMode="auto">
          <a:xfrm>
            <a:off x="1970088" y="4779963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92" name="Line 39"/>
          <p:cNvSpPr>
            <a:spLocks noChangeShapeType="1"/>
          </p:cNvSpPr>
          <p:nvPr/>
        </p:nvSpPr>
        <p:spPr bwMode="auto">
          <a:xfrm>
            <a:off x="5872163" y="434340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93" name="Text Box 40"/>
          <p:cNvSpPr txBox="1">
            <a:spLocks noChangeArrowheads="1"/>
          </p:cNvSpPr>
          <p:nvPr/>
        </p:nvSpPr>
        <p:spPr bwMode="auto">
          <a:xfrm>
            <a:off x="5795963" y="3851275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95363" y="3124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7396163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38200" y="2627313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38963" y="4456113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84288" y="30051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548563" y="30051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11" name="Picture 9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18288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8963" y="36576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6049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522538" y="2974975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643188" y="3046413"/>
            <a:ext cx="42862" cy="150812"/>
            <a:chOff x="1632" y="3120"/>
            <a:chExt cx="48" cy="240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2679700" y="3255963"/>
            <a:ext cx="0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290763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824163" y="3122613"/>
            <a:ext cx="457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281363" y="2895600"/>
            <a:ext cx="3127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265488" y="2817813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e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576763" y="28527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d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4576763" y="2895600"/>
            <a:ext cx="304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3586163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4881563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2627313" y="3692525"/>
            <a:ext cx="65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C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5262563" y="3048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H="1">
            <a:off x="5186363" y="2971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414963" y="3124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5338763" y="3200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6176963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6176963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170488" y="5030788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3586163" y="2243138"/>
            <a:ext cx="2274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y= e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k1</a:t>
            </a:r>
            <a:r>
              <a:rPr lang="en-US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x || C</a:t>
            </a:r>
            <a:r>
              <a:rPr lang="en-US" sz="2000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(x)</a:t>
            </a:r>
            <a:r>
              <a:rPr lang="en-US">
                <a:latin typeface="Comic Sans MS" pitchFamily="66" charset="0"/>
                <a:cs typeface="Arial" pitchFamily="34" charset="0"/>
              </a:rPr>
              <a:t>)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052763" y="3200400"/>
            <a:ext cx="22860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2960688" y="5465763"/>
            <a:ext cx="1277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C</a:t>
            </a:r>
            <a:r>
              <a:rPr lang="en-US" sz="2000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 flipV="1">
            <a:off x="3433763" y="3200400"/>
            <a:ext cx="160020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5643563" y="2700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4805363" y="3935413"/>
            <a:ext cx="654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C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 i="1">
                <a:latin typeface="Comic Sans MS" pitchFamily="66" charset="0"/>
                <a:cs typeface="Arial" pitchFamily="34" charset="0"/>
              </a:rPr>
              <a:t>(x)</a:t>
            </a: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3433763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4729163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3357563" y="3587750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800" i="1" baseline="-25000">
                <a:latin typeface="Comic Sans MS" pitchFamily="66" charset="0"/>
                <a:cs typeface="Arial" pitchFamily="34" charset="0"/>
              </a:rPr>
              <a:t>1</a:t>
            </a:r>
            <a:endParaRPr lang="en-US" sz="1800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4652963" y="3549650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800" i="1" baseline="-25000">
                <a:latin typeface="Comic Sans MS" pitchFamily="66" charset="0"/>
                <a:cs typeface="Arial" pitchFamily="34" charset="0"/>
              </a:rPr>
              <a:t>1</a:t>
            </a:r>
            <a:endParaRPr lang="en-US" sz="1800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1604963" y="44958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6" name="Group 44"/>
          <p:cNvGrpSpPr>
            <a:grpSpLocks/>
          </p:cNvGrpSpPr>
          <p:nvPr/>
        </p:nvGrpSpPr>
        <p:grpSpPr bwMode="auto">
          <a:xfrm>
            <a:off x="1985963" y="4246563"/>
            <a:ext cx="336550" cy="398462"/>
            <a:chOff x="1632" y="2723"/>
            <a:chExt cx="212" cy="251"/>
          </a:xfrm>
        </p:grpSpPr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6"/>
            <p:cNvSpPr txBox="1">
              <a:spLocks noChangeArrowheads="1"/>
            </p:cNvSpPr>
            <p:nvPr/>
          </p:nvSpPr>
          <p:spPr bwMode="auto">
            <a:xfrm>
              <a:off x="1632" y="27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C</a:t>
              </a:r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6024563" y="4003675"/>
            <a:ext cx="336550" cy="398463"/>
            <a:chOff x="1632" y="2723"/>
            <a:chExt cx="212" cy="251"/>
          </a:xfrm>
        </p:grpSpPr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1632" y="2723"/>
              <a:ext cx="21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C</a:t>
              </a:r>
            </a:p>
          </p:txBody>
        </p:sp>
      </p:grpSp>
      <p:sp>
        <p:nvSpPr>
          <p:cNvPr id="52" name="Line 50"/>
          <p:cNvSpPr>
            <a:spLocks noChangeShapeType="1"/>
          </p:cNvSpPr>
          <p:nvPr/>
        </p:nvSpPr>
        <p:spPr bwMode="auto">
          <a:xfrm flipV="1">
            <a:off x="2138363" y="4648200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1817688" y="4703763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5719763" y="426720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5" name="Text Box 53"/>
          <p:cNvSpPr txBox="1">
            <a:spLocks noChangeArrowheads="1"/>
          </p:cNvSpPr>
          <p:nvPr/>
        </p:nvSpPr>
        <p:spPr bwMode="auto">
          <a:xfrm>
            <a:off x="5643563" y="3775075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447800" y="3262313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7848600" y="3262313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290638" y="2762250"/>
            <a:ext cx="900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391400" y="4591050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36725" y="314325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001000" y="314325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11" name="Picture 9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66913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795713"/>
            <a:ext cx="687388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2057400" y="32623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974975" y="3113088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3095625" y="3184525"/>
            <a:ext cx="42863" cy="150813"/>
            <a:chOff x="1632" y="3120"/>
            <a:chExt cx="48" cy="240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3132138" y="3394075"/>
            <a:ext cx="0" cy="1249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743200" y="4633913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3276600" y="3260725"/>
            <a:ext cx="24384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3079750" y="3830638"/>
            <a:ext cx="908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e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>
                <a:latin typeface="Comic Sans MS" pitchFamily="66" charset="0"/>
                <a:cs typeface="Arial" pitchFamily="34" charset="0"/>
              </a:rPr>
              <a:t>(</a:t>
            </a:r>
            <a:r>
              <a:rPr lang="en-US" sz="1600" i="1">
                <a:latin typeface="Comic Sans MS" pitchFamily="66" charset="0"/>
                <a:cs typeface="Arial" pitchFamily="34" charset="0"/>
              </a:rPr>
              <a:t>h(x)</a:t>
            </a:r>
            <a:r>
              <a:rPr lang="en-US" sz="1600" b="1"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5715000" y="3186113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H="1">
            <a:off x="5638800" y="3109913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5867400" y="3262313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791200" y="3338513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6629400" y="3262313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6629400" y="4557713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622925" y="5168900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3962400" y="3303588"/>
            <a:ext cx="15970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e</a:t>
            </a:r>
            <a:r>
              <a:rPr lang="en-US" sz="2000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h(x)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096000" y="2838450"/>
            <a:ext cx="363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2057400" y="4633913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2438400" y="4384675"/>
            <a:ext cx="323850" cy="398463"/>
            <a:chOff x="1632" y="2723"/>
            <a:chExt cx="204" cy="251"/>
          </a:xfrm>
        </p:grpSpPr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1632" y="2723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e</a:t>
              </a:r>
            </a:p>
          </p:txBody>
        </p:sp>
      </p:grp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6477000" y="4141788"/>
            <a:ext cx="330200" cy="398462"/>
            <a:chOff x="1632" y="2723"/>
            <a:chExt cx="208" cy="251"/>
          </a:xfrm>
        </p:grpSpPr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sp>
        <p:nvSpPr>
          <p:cNvPr id="38" name="Line 36"/>
          <p:cNvSpPr>
            <a:spLocks noChangeShapeType="1"/>
          </p:cNvSpPr>
          <p:nvPr/>
        </p:nvSpPr>
        <p:spPr bwMode="auto">
          <a:xfrm flipV="1">
            <a:off x="2590800" y="4786313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2270125" y="4841875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grpSp>
        <p:nvGrpSpPr>
          <p:cNvPr id="40" name="Group 38"/>
          <p:cNvGrpSpPr>
            <a:grpSpLocks/>
          </p:cNvGrpSpPr>
          <p:nvPr/>
        </p:nvGrpSpPr>
        <p:grpSpPr bwMode="auto">
          <a:xfrm>
            <a:off x="1905000" y="3760788"/>
            <a:ext cx="330200" cy="398462"/>
            <a:chOff x="1632" y="2723"/>
            <a:chExt cx="208" cy="251"/>
          </a:xfrm>
        </p:grpSpPr>
        <p:sp>
          <p:nvSpPr>
            <p:cNvPr id="41" name="Oval 39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" name="Text Box 40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5334000" y="4252913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5257800" y="3836988"/>
            <a:ext cx="3206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grpSp>
        <p:nvGrpSpPr>
          <p:cNvPr id="45" name="Group 43"/>
          <p:cNvGrpSpPr>
            <a:grpSpLocks/>
          </p:cNvGrpSpPr>
          <p:nvPr/>
        </p:nvGrpSpPr>
        <p:grpSpPr bwMode="auto">
          <a:xfrm>
            <a:off x="5638800" y="3989388"/>
            <a:ext cx="333375" cy="398462"/>
            <a:chOff x="1632" y="2723"/>
            <a:chExt cx="210" cy="251"/>
          </a:xfrm>
        </p:grpSpPr>
        <p:sp>
          <p:nvSpPr>
            <p:cNvPr id="46" name="Oval 44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45"/>
            <p:cNvSpPr txBox="1">
              <a:spLocks noChangeArrowheads="1"/>
            </p:cNvSpPr>
            <p:nvPr/>
          </p:nvSpPr>
          <p:spPr bwMode="auto">
            <a:xfrm>
              <a:off x="1632" y="2723"/>
              <a:ext cx="2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d</a:t>
              </a:r>
            </a:p>
          </p:txBody>
        </p:sp>
      </p:grp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5791200" y="4405313"/>
            <a:ext cx="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2057400" y="4176713"/>
            <a:ext cx="0" cy="4572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0" name="Text Box 48"/>
          <p:cNvSpPr txBox="1">
            <a:spLocks noChangeArrowheads="1"/>
          </p:cNvSpPr>
          <p:nvPr/>
        </p:nvSpPr>
        <p:spPr bwMode="auto">
          <a:xfrm>
            <a:off x="5715000" y="3463925"/>
            <a:ext cx="908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e</a:t>
            </a:r>
            <a:r>
              <a:rPr lang="en-US" sz="1600" b="1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 sz="1600" b="1">
                <a:latin typeface="Comic Sans MS" pitchFamily="66" charset="0"/>
                <a:cs typeface="Arial" pitchFamily="34" charset="0"/>
              </a:rPr>
              <a:t>(</a:t>
            </a:r>
            <a:r>
              <a:rPr lang="en-US" sz="1600" i="1">
                <a:latin typeface="Comic Sans MS" pitchFamily="66" charset="0"/>
                <a:cs typeface="Arial" pitchFamily="34" charset="0"/>
              </a:rPr>
              <a:t>h(x)</a:t>
            </a:r>
            <a:r>
              <a:rPr lang="en-US" sz="1600" b="1"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51" name="Rectangle 49"/>
          <p:cNvSpPr>
            <a:spLocks noChangeArrowheads="1"/>
          </p:cNvSpPr>
          <p:nvPr/>
        </p:nvSpPr>
        <p:spPr bwMode="auto">
          <a:xfrm>
            <a:off x="1620838" y="4302125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1600" i="1">
                <a:latin typeface="Comic Sans MS" pitchFamily="66" charset="0"/>
                <a:cs typeface="Arial" pitchFamily="34" charset="0"/>
              </a:rPr>
              <a:t>h(x)</a:t>
            </a:r>
            <a:endParaRPr lang="en-US" sz="1600" b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457200" y="5468938"/>
            <a:ext cx="4432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dirty="0">
                <a:latin typeface="Comic Sans MS" pitchFamily="66" charset="0"/>
                <a:cs typeface="Arial" pitchFamily="34" charset="0"/>
              </a:rPr>
              <a:t>Similar to a MAC</a:t>
            </a:r>
          </a:p>
          <a:p>
            <a:pPr eaLnBrk="1" hangingPunct="1"/>
            <a:r>
              <a:rPr lang="en-US" sz="1600" dirty="0">
                <a:latin typeface="Comic Sans MS" pitchFamily="66" charset="0"/>
                <a:cs typeface="Arial" pitchFamily="34" charset="0"/>
              </a:rPr>
              <a:t>Hash function is cryptographically protected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4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143000" y="28194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7543800" y="2819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85837" y="2319338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086600" y="4148138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219200" y="2700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696200" y="2700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11" name="Picture 9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3528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600200" y="28194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670175" y="2670175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790825" y="2741613"/>
            <a:ext cx="42862" cy="150812"/>
            <a:chOff x="1632" y="3120"/>
            <a:chExt cx="48" cy="240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2827337" y="2951163"/>
            <a:ext cx="0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438400" y="4191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971800" y="2817813"/>
            <a:ext cx="24384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774950" y="3387725"/>
            <a:ext cx="839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i="1">
                <a:latin typeface="Comic Sans MS" pitchFamily="66" charset="0"/>
                <a:cs typeface="Arial" pitchFamily="34" charset="0"/>
              </a:rPr>
              <a:t>h(s||x)</a:t>
            </a:r>
          </a:p>
        </p:txBody>
      </p:sp>
      <p:sp>
        <p:nvSpPr>
          <p:cNvPr id="22" name="Oval 20"/>
          <p:cNvSpPr>
            <a:spLocks noChangeArrowheads="1"/>
          </p:cNvSpPr>
          <p:nvPr/>
        </p:nvSpPr>
        <p:spPr bwMode="auto">
          <a:xfrm>
            <a:off x="5410200" y="27432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 flipH="1">
            <a:off x="5334000" y="26670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5562600" y="28194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486400" y="28956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6324600" y="2819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6324600" y="4267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694362" y="4725988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  <p:sp>
        <p:nvSpPr>
          <p:cNvPr id="29" name="Text Box 27"/>
          <p:cNvSpPr txBox="1">
            <a:spLocks noChangeArrowheads="1"/>
          </p:cNvSpPr>
          <p:nvPr/>
        </p:nvSpPr>
        <p:spPr bwMode="auto">
          <a:xfrm>
            <a:off x="3505200" y="2860675"/>
            <a:ext cx="1706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h(s||x)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5791200" y="23955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1752600" y="41910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2133600" y="3941763"/>
            <a:ext cx="330200" cy="398462"/>
            <a:chOff x="1632" y="2723"/>
            <a:chExt cx="208" cy="251"/>
          </a:xfrm>
        </p:grpSpPr>
        <p:sp>
          <p:nvSpPr>
            <p:cNvPr id="33" name="Oval 31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Text Box 32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grpSp>
        <p:nvGrpSpPr>
          <p:cNvPr id="35" name="Group 33"/>
          <p:cNvGrpSpPr>
            <a:grpSpLocks/>
          </p:cNvGrpSpPr>
          <p:nvPr/>
        </p:nvGrpSpPr>
        <p:grpSpPr bwMode="auto">
          <a:xfrm>
            <a:off x="6172200" y="3851275"/>
            <a:ext cx="330200" cy="398463"/>
            <a:chOff x="1632" y="2723"/>
            <a:chExt cx="208" cy="251"/>
          </a:xfrm>
        </p:grpSpPr>
        <p:sp>
          <p:nvSpPr>
            <p:cNvPr id="36" name="Oval 34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Text Box 35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1066800" y="4156075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s</a:t>
            </a: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452437" y="5227638"/>
            <a:ext cx="66992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Alice and Bob share a secret </a:t>
            </a:r>
            <a:r>
              <a:rPr lang="en-US" sz="1800" i="1">
                <a:latin typeface="Comic Sans MS" pitchFamily="66" charset="0"/>
                <a:cs typeface="Arial" pitchFamily="34" charset="0"/>
              </a:rPr>
              <a:t>s</a:t>
            </a:r>
            <a:endParaRPr lang="en-US" sz="1800">
              <a:latin typeface="Comic Sans MS" pitchFamily="66" charset="0"/>
              <a:cs typeface="Arial" pitchFamily="34" charset="0"/>
            </a:endParaRPr>
          </a:p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Similar to HMAC</a:t>
            </a:r>
          </a:p>
          <a:p>
            <a:pPr eaLnBrk="1" hangingPunct="1"/>
            <a:r>
              <a:rPr lang="en-US" sz="1800">
                <a:latin typeface="Comic Sans MS" pitchFamily="66" charset="0"/>
                <a:cs typeface="Arial" pitchFamily="34" charset="0"/>
              </a:rPr>
              <a:t>Hash function must be one way to prevent </a:t>
            </a:r>
            <a:r>
              <a:rPr lang="en-US" sz="1800" i="1">
                <a:latin typeface="Comic Sans MS" pitchFamily="66" charset="0"/>
                <a:cs typeface="Arial" pitchFamily="34" charset="0"/>
              </a:rPr>
              <a:t>s</a:t>
            </a:r>
            <a:r>
              <a:rPr lang="en-US" sz="1800">
                <a:latin typeface="Comic Sans MS" pitchFamily="66" charset="0"/>
                <a:cs typeface="Arial" pitchFamily="34" charset="0"/>
              </a:rPr>
              <a:t> being discovered</a:t>
            </a:r>
          </a:p>
        </p:txBody>
      </p:sp>
      <p:sp>
        <p:nvSpPr>
          <p:cNvPr id="40" name="Oval 38"/>
          <p:cNvSpPr>
            <a:spLocks noChangeArrowheads="1"/>
          </p:cNvSpPr>
          <p:nvPr/>
        </p:nvSpPr>
        <p:spPr bwMode="auto">
          <a:xfrm>
            <a:off x="1447800" y="4043363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" name="Group 39"/>
          <p:cNvGrpSpPr>
            <a:grpSpLocks/>
          </p:cNvGrpSpPr>
          <p:nvPr/>
        </p:nvGrpSpPr>
        <p:grpSpPr bwMode="auto">
          <a:xfrm>
            <a:off x="1568450" y="4114800"/>
            <a:ext cx="42862" cy="150813"/>
            <a:chOff x="1632" y="3120"/>
            <a:chExt cx="48" cy="240"/>
          </a:xfrm>
        </p:grpSpPr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3" name="Line 41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990600" y="41910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5" name="Text Box 43"/>
          <p:cNvSpPr txBox="1">
            <a:spLocks noChangeArrowheads="1"/>
          </p:cNvSpPr>
          <p:nvPr/>
        </p:nvSpPr>
        <p:spPr bwMode="auto">
          <a:xfrm>
            <a:off x="4724400" y="3554413"/>
            <a:ext cx="839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i="1">
                <a:latin typeface="Comic Sans MS" pitchFamily="66" charset="0"/>
                <a:cs typeface="Arial" pitchFamily="34" charset="0"/>
              </a:rPr>
              <a:t>h(s||x)</a:t>
            </a:r>
          </a:p>
        </p:txBody>
      </p:sp>
      <p:sp>
        <p:nvSpPr>
          <p:cNvPr id="46" name="Oval 44"/>
          <p:cNvSpPr>
            <a:spLocks noChangeArrowheads="1"/>
          </p:cNvSpPr>
          <p:nvPr/>
        </p:nvSpPr>
        <p:spPr bwMode="auto">
          <a:xfrm>
            <a:off x="6172200" y="3352800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7" name="Group 45"/>
          <p:cNvGrpSpPr>
            <a:grpSpLocks/>
          </p:cNvGrpSpPr>
          <p:nvPr/>
        </p:nvGrpSpPr>
        <p:grpSpPr bwMode="auto">
          <a:xfrm>
            <a:off x="6292850" y="3424238"/>
            <a:ext cx="42862" cy="150812"/>
            <a:chOff x="1632" y="3120"/>
            <a:chExt cx="48" cy="240"/>
          </a:xfrm>
        </p:grpSpPr>
        <p:sp>
          <p:nvSpPr>
            <p:cNvPr id="48" name="Line 46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" name="Line 47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0" name="Line 48"/>
          <p:cNvSpPr>
            <a:spLocks noChangeShapeType="1"/>
          </p:cNvSpPr>
          <p:nvPr/>
        </p:nvSpPr>
        <p:spPr bwMode="auto">
          <a:xfrm>
            <a:off x="6324600" y="36576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 flipH="1">
            <a:off x="6477000" y="35052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6553200" y="3013075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147763" y="31242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7548563" y="3124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990600" y="2624138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7091363" y="4452938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436688" y="30051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7700963" y="30051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11" name="Picture 9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18288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0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3" y="36576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Line 11"/>
          <p:cNvSpPr>
            <a:spLocks noChangeShapeType="1"/>
          </p:cNvSpPr>
          <p:nvPr/>
        </p:nvSpPr>
        <p:spPr bwMode="auto">
          <a:xfrm>
            <a:off x="1757363" y="31242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2674938" y="2974975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13"/>
          <p:cNvGrpSpPr>
            <a:grpSpLocks/>
          </p:cNvGrpSpPr>
          <p:nvPr/>
        </p:nvGrpSpPr>
        <p:grpSpPr bwMode="auto">
          <a:xfrm>
            <a:off x="2795588" y="3046413"/>
            <a:ext cx="42862" cy="150812"/>
            <a:chOff x="1632" y="3120"/>
            <a:chExt cx="48" cy="240"/>
          </a:xfrm>
        </p:grpSpPr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 flipV="1">
            <a:off x="2832100" y="3255963"/>
            <a:ext cx="0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2443163" y="44958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2976563" y="3122613"/>
            <a:ext cx="45720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3433763" y="2895600"/>
            <a:ext cx="3127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3417888" y="2817813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e</a:t>
            </a:r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4729163" y="28527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d</a:t>
            </a:r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4729163" y="2895600"/>
            <a:ext cx="304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3738563" y="3124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033963" y="3124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2779713" y="3692525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h(x)</a:t>
            </a:r>
          </a:p>
        </p:txBody>
      </p:sp>
      <p:sp>
        <p:nvSpPr>
          <p:cNvPr id="28" name="Oval 26"/>
          <p:cNvSpPr>
            <a:spLocks noChangeArrowheads="1"/>
          </p:cNvSpPr>
          <p:nvPr/>
        </p:nvSpPr>
        <p:spPr bwMode="auto">
          <a:xfrm>
            <a:off x="5414963" y="30480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H="1">
            <a:off x="5338763" y="2971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5567363" y="31242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5491163" y="3200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6329363" y="3124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>
            <a:off x="6329363" y="4419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5322888" y="5027613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3281363" y="2243138"/>
            <a:ext cx="21796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 = e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x || h(x)</a:t>
            </a:r>
            <a:r>
              <a:rPr lang="en-US">
                <a:latin typeface="Comic Sans MS" pitchFamily="66" charset="0"/>
                <a:cs typeface="Arial" pitchFamily="34" charset="0"/>
              </a:rPr>
              <a:t>)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3205163" y="3200400"/>
            <a:ext cx="22860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Text Box 35"/>
          <p:cNvSpPr txBox="1">
            <a:spLocks noChangeArrowheads="1"/>
          </p:cNvSpPr>
          <p:nvPr/>
        </p:nvSpPr>
        <p:spPr bwMode="auto">
          <a:xfrm>
            <a:off x="3113088" y="5465763"/>
            <a:ext cx="11826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h(x)</a:t>
            </a: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 flipV="1">
            <a:off x="3586163" y="3200400"/>
            <a:ext cx="160020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5795963" y="2700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4957763" y="3935413"/>
            <a:ext cx="5699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b="1" i="1">
                <a:latin typeface="Comic Sans MS" pitchFamily="66" charset="0"/>
                <a:cs typeface="Arial" pitchFamily="34" charset="0"/>
              </a:rPr>
              <a:t>h(x)</a:t>
            </a: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 flipV="1">
            <a:off x="3586163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 flipV="1">
            <a:off x="4881563" y="3352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3" name="Text Box 41"/>
          <p:cNvSpPr txBox="1">
            <a:spLocks noChangeArrowheads="1"/>
          </p:cNvSpPr>
          <p:nvPr/>
        </p:nvSpPr>
        <p:spPr bwMode="auto">
          <a:xfrm>
            <a:off x="3509963" y="3587750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44" name="Text Box 42"/>
          <p:cNvSpPr txBox="1">
            <a:spLocks noChangeArrowheads="1"/>
          </p:cNvSpPr>
          <p:nvPr/>
        </p:nvSpPr>
        <p:spPr bwMode="auto">
          <a:xfrm>
            <a:off x="4805363" y="3549650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1757363" y="44958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6" name="Group 44"/>
          <p:cNvGrpSpPr>
            <a:grpSpLocks/>
          </p:cNvGrpSpPr>
          <p:nvPr/>
        </p:nvGrpSpPr>
        <p:grpSpPr bwMode="auto">
          <a:xfrm>
            <a:off x="2138363" y="4246563"/>
            <a:ext cx="330200" cy="398462"/>
            <a:chOff x="1632" y="2723"/>
            <a:chExt cx="208" cy="251"/>
          </a:xfrm>
        </p:grpSpPr>
        <p:sp>
          <p:nvSpPr>
            <p:cNvPr id="47" name="Oval 45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Text Box 46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6176963" y="4003675"/>
            <a:ext cx="330200" cy="398463"/>
            <a:chOff x="1632" y="2723"/>
            <a:chExt cx="208" cy="251"/>
          </a:xfrm>
        </p:grpSpPr>
        <p:sp>
          <p:nvSpPr>
            <p:cNvPr id="50" name="Oval 48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Text Box 49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4195763" y="27432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433763" y="3124200"/>
            <a:ext cx="312737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417888" y="3046413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e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729163" y="30813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d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729163" y="3124200"/>
            <a:ext cx="304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3738563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3281363" y="2471738"/>
            <a:ext cx="2516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y = e</a:t>
            </a:r>
            <a:r>
              <a:rPr lang="en-US" i="1" baseline="-25000">
                <a:latin typeface="Comic Sans MS" pitchFamily="66" charset="0"/>
                <a:cs typeface="Arial" pitchFamily="34" charset="0"/>
              </a:rPr>
              <a:t>k</a:t>
            </a:r>
            <a:r>
              <a:rPr lang="en-US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x || h(x||s)</a:t>
            </a:r>
            <a:r>
              <a:rPr lang="en-US">
                <a:latin typeface="Comic Sans MS" pitchFamily="66" charset="0"/>
                <a:cs typeface="Arial" pitchFamily="34" charset="0"/>
              </a:rPr>
              <a:t>)</a:t>
            </a:r>
            <a:endParaRPr lang="en-US" i="1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flipV="1">
            <a:off x="3586163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 flipV="1">
            <a:off x="4881563" y="3581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3509963" y="3816350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4805363" y="3778250"/>
            <a:ext cx="3079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800" i="1">
                <a:latin typeface="Comic Sans MS" pitchFamily="66" charset="0"/>
                <a:cs typeface="Arial" pitchFamily="34" charset="0"/>
              </a:rPr>
              <a:t>k</a:t>
            </a:r>
          </a:p>
        </p:txBody>
      </p:sp>
      <p:sp>
        <p:nvSpPr>
          <p:cNvPr id="15" name="Line 13"/>
          <p:cNvSpPr>
            <a:spLocks noChangeShapeType="1"/>
          </p:cNvSpPr>
          <p:nvPr/>
        </p:nvSpPr>
        <p:spPr bwMode="auto">
          <a:xfrm>
            <a:off x="4195763" y="29718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" name="Line 14"/>
          <p:cNvSpPr>
            <a:spLocks noChangeShapeType="1"/>
          </p:cNvSpPr>
          <p:nvPr/>
        </p:nvSpPr>
        <p:spPr bwMode="auto">
          <a:xfrm>
            <a:off x="1223963" y="33528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7624763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1066800" y="2852738"/>
            <a:ext cx="900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Alice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7167563" y="4681538"/>
            <a:ext cx="717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Bob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300163" y="32337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777163" y="32337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pic>
        <p:nvPicPr>
          <p:cNvPr id="22" name="Picture 20" descr="pe01732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763" y="2057400"/>
            <a:ext cx="8858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1" descr="bd05761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3" y="3886200"/>
            <a:ext cx="687387" cy="92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1681163" y="33528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2751138" y="3203575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6" name="Group 24"/>
          <p:cNvGrpSpPr>
            <a:grpSpLocks/>
          </p:cNvGrpSpPr>
          <p:nvPr/>
        </p:nvGrpSpPr>
        <p:grpSpPr bwMode="auto">
          <a:xfrm>
            <a:off x="2871788" y="3275013"/>
            <a:ext cx="42862" cy="150812"/>
            <a:chOff x="1632" y="3120"/>
            <a:chExt cx="48" cy="240"/>
          </a:xfrm>
        </p:grpSpPr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8" name="Line 26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2908300" y="3484563"/>
            <a:ext cx="0" cy="1249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>
            <a:off x="2519363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2138363" y="3935413"/>
            <a:ext cx="839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i="1">
                <a:latin typeface="Comic Sans MS" pitchFamily="66" charset="0"/>
                <a:cs typeface="Arial" pitchFamily="34" charset="0"/>
              </a:rPr>
              <a:t>h(s||x)</a:t>
            </a:r>
          </a:p>
        </p:txBody>
      </p:sp>
      <p:sp>
        <p:nvSpPr>
          <p:cNvPr id="32" name="Oval 30"/>
          <p:cNvSpPr>
            <a:spLocks noChangeArrowheads="1"/>
          </p:cNvSpPr>
          <p:nvPr/>
        </p:nvSpPr>
        <p:spPr bwMode="auto">
          <a:xfrm>
            <a:off x="5491163" y="3276600"/>
            <a:ext cx="1524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H="1">
            <a:off x="5414963" y="32004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5643563" y="3352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>
            <a:off x="5567363" y="34290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6405563" y="3352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6405563" y="4800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38" name="Text Box 36"/>
          <p:cNvSpPr txBox="1">
            <a:spLocks noChangeArrowheads="1"/>
          </p:cNvSpPr>
          <p:nvPr/>
        </p:nvSpPr>
        <p:spPr bwMode="auto">
          <a:xfrm>
            <a:off x="3052763" y="4918075"/>
            <a:ext cx="17065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x || 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(</a:t>
            </a:r>
            <a:r>
              <a:rPr lang="en-US" sz="2000" i="1">
                <a:latin typeface="Comic Sans MS" pitchFamily="66" charset="0"/>
                <a:cs typeface="Arial" pitchFamily="34" charset="0"/>
              </a:rPr>
              <a:t>h(x||s)</a:t>
            </a:r>
            <a:r>
              <a:rPr lang="en-US" sz="2000">
                <a:latin typeface="Comic Sans MS" pitchFamily="66" charset="0"/>
                <a:cs typeface="Arial" pitchFamily="34" charset="0"/>
              </a:rPr>
              <a:t>)</a:t>
            </a:r>
          </a:p>
        </p:txBody>
      </p:sp>
      <p:sp>
        <p:nvSpPr>
          <p:cNvPr id="39" name="Text Box 37"/>
          <p:cNvSpPr txBox="1">
            <a:spLocks noChangeArrowheads="1"/>
          </p:cNvSpPr>
          <p:nvPr/>
        </p:nvSpPr>
        <p:spPr bwMode="auto">
          <a:xfrm>
            <a:off x="5872163" y="2928938"/>
            <a:ext cx="3635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i="1">
                <a:latin typeface="Comic Sans MS" pitchFamily="66" charset="0"/>
                <a:cs typeface="Arial" pitchFamily="34" charset="0"/>
              </a:rPr>
              <a:t>x</a:t>
            </a: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1833563" y="47244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41" name="Group 39"/>
          <p:cNvGrpSpPr>
            <a:grpSpLocks/>
          </p:cNvGrpSpPr>
          <p:nvPr/>
        </p:nvGrpSpPr>
        <p:grpSpPr bwMode="auto">
          <a:xfrm>
            <a:off x="2214563" y="4475163"/>
            <a:ext cx="330200" cy="398462"/>
            <a:chOff x="1632" y="2723"/>
            <a:chExt cx="208" cy="251"/>
          </a:xfrm>
        </p:grpSpPr>
        <p:sp>
          <p:nvSpPr>
            <p:cNvPr id="42" name="Oval 40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Text Box 41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grpSp>
        <p:nvGrpSpPr>
          <p:cNvPr id="44" name="Group 42"/>
          <p:cNvGrpSpPr>
            <a:grpSpLocks/>
          </p:cNvGrpSpPr>
          <p:nvPr/>
        </p:nvGrpSpPr>
        <p:grpSpPr bwMode="auto">
          <a:xfrm>
            <a:off x="6253163" y="4384675"/>
            <a:ext cx="330200" cy="398463"/>
            <a:chOff x="1632" y="2723"/>
            <a:chExt cx="208" cy="251"/>
          </a:xfrm>
        </p:grpSpPr>
        <p:sp>
          <p:nvSpPr>
            <p:cNvPr id="45" name="Oval 43"/>
            <p:cNvSpPr>
              <a:spLocks noChangeArrowheads="1"/>
            </p:cNvSpPr>
            <p:nvPr/>
          </p:nvSpPr>
          <p:spPr bwMode="auto">
            <a:xfrm>
              <a:off x="1632" y="2784"/>
              <a:ext cx="190" cy="19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Text Box 44"/>
            <p:cNvSpPr txBox="1">
              <a:spLocks noChangeArrowheads="1"/>
            </p:cNvSpPr>
            <p:nvPr/>
          </p:nvSpPr>
          <p:spPr bwMode="auto">
            <a:xfrm>
              <a:off x="1632" y="2723"/>
              <a:ext cx="20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eaLnBrk="1" hangingPunct="1"/>
              <a:r>
                <a:rPr lang="en-US" sz="2000" i="1">
                  <a:latin typeface="Comic Sans MS" pitchFamily="66" charset="0"/>
                  <a:cs typeface="Arial" pitchFamily="34" charset="0"/>
                </a:rPr>
                <a:t>h</a:t>
              </a:r>
            </a:p>
          </p:txBody>
        </p:sp>
      </p:grp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1147763" y="4689475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s</a:t>
            </a:r>
          </a:p>
        </p:txBody>
      </p:sp>
      <p:sp>
        <p:nvSpPr>
          <p:cNvPr id="48" name="Oval 46"/>
          <p:cNvSpPr>
            <a:spLocks noChangeArrowheads="1"/>
          </p:cNvSpPr>
          <p:nvPr/>
        </p:nvSpPr>
        <p:spPr bwMode="auto">
          <a:xfrm>
            <a:off x="1528763" y="4576763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" name="Group 47"/>
          <p:cNvGrpSpPr>
            <a:grpSpLocks/>
          </p:cNvGrpSpPr>
          <p:nvPr/>
        </p:nvGrpSpPr>
        <p:grpSpPr bwMode="auto">
          <a:xfrm>
            <a:off x="1649413" y="4648200"/>
            <a:ext cx="42862" cy="150813"/>
            <a:chOff x="1632" y="3120"/>
            <a:chExt cx="48" cy="240"/>
          </a:xfrm>
        </p:grpSpPr>
        <p:sp>
          <p:nvSpPr>
            <p:cNvPr id="50" name="Line 48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" name="Line 49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2" name="Line 50"/>
          <p:cNvSpPr>
            <a:spLocks noChangeShapeType="1"/>
          </p:cNvSpPr>
          <p:nvPr/>
        </p:nvSpPr>
        <p:spPr bwMode="auto">
          <a:xfrm>
            <a:off x="1071563" y="47244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3" name="Text Box 51"/>
          <p:cNvSpPr txBox="1">
            <a:spLocks noChangeArrowheads="1"/>
          </p:cNvSpPr>
          <p:nvPr/>
        </p:nvSpPr>
        <p:spPr bwMode="auto">
          <a:xfrm>
            <a:off x="4805363" y="4545013"/>
            <a:ext cx="8397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600" i="1">
                <a:latin typeface="Comic Sans MS" pitchFamily="66" charset="0"/>
                <a:cs typeface="Arial" pitchFamily="34" charset="0"/>
              </a:rPr>
              <a:t>h(s||x)</a:t>
            </a:r>
          </a:p>
        </p:txBody>
      </p:sp>
      <p:sp>
        <p:nvSpPr>
          <p:cNvPr id="54" name="Oval 52"/>
          <p:cNvSpPr>
            <a:spLocks noChangeArrowheads="1"/>
          </p:cNvSpPr>
          <p:nvPr/>
        </p:nvSpPr>
        <p:spPr bwMode="auto">
          <a:xfrm>
            <a:off x="6253163" y="3886200"/>
            <a:ext cx="301625" cy="301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5" name="Group 53"/>
          <p:cNvGrpSpPr>
            <a:grpSpLocks/>
          </p:cNvGrpSpPr>
          <p:nvPr/>
        </p:nvGrpSpPr>
        <p:grpSpPr bwMode="auto">
          <a:xfrm>
            <a:off x="6373813" y="3957638"/>
            <a:ext cx="42862" cy="150812"/>
            <a:chOff x="1632" y="3120"/>
            <a:chExt cx="48" cy="240"/>
          </a:xfrm>
        </p:grpSpPr>
        <p:sp>
          <p:nvSpPr>
            <p:cNvPr id="56" name="Line 54"/>
            <p:cNvSpPr>
              <a:spLocks noChangeShapeType="1"/>
            </p:cNvSpPr>
            <p:nvPr/>
          </p:nvSpPr>
          <p:spPr bwMode="auto">
            <a:xfrm>
              <a:off x="1632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7" name="Line 55"/>
            <p:cNvSpPr>
              <a:spLocks noChangeShapeType="1"/>
            </p:cNvSpPr>
            <p:nvPr/>
          </p:nvSpPr>
          <p:spPr bwMode="auto">
            <a:xfrm>
              <a:off x="1680" y="312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6405563" y="4191000"/>
            <a:ext cx="0" cy="3048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 flipH="1">
            <a:off x="6557963" y="40386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6634163" y="3546475"/>
            <a:ext cx="307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2000" i="1">
                <a:latin typeface="Comic Sans MS" pitchFamily="66" charset="0"/>
                <a:cs typeface="Arial" pitchFamily="34" charset="0"/>
              </a:rPr>
              <a:t>s</a:t>
            </a: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3052763" y="3352800"/>
            <a:ext cx="3810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5033963" y="3352800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 flipH="1" flipV="1">
            <a:off x="3205163" y="3429000"/>
            <a:ext cx="304800" cy="1447800"/>
          </a:xfrm>
          <a:prstGeom prst="line">
            <a:avLst/>
          </a:prstGeom>
          <a:noFill/>
          <a:ln w="12700" cap="sq">
            <a:solidFill>
              <a:schemeClr val="hlink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4" name="Freeform 62"/>
          <p:cNvSpPr>
            <a:spLocks/>
          </p:cNvSpPr>
          <p:nvPr/>
        </p:nvSpPr>
        <p:spPr bwMode="auto">
          <a:xfrm>
            <a:off x="3814763" y="3429000"/>
            <a:ext cx="1447800" cy="1447800"/>
          </a:xfrm>
          <a:custGeom>
            <a:avLst/>
            <a:gdLst>
              <a:gd name="T0" fmla="*/ 0 w 912"/>
              <a:gd name="T1" fmla="*/ 912 h 912"/>
              <a:gd name="T2" fmla="*/ 720 w 912"/>
              <a:gd name="T3" fmla="*/ 576 h 912"/>
              <a:gd name="T4" fmla="*/ 912 w 912"/>
              <a:gd name="T5" fmla="*/ 0 h 912"/>
              <a:gd name="T6" fmla="*/ 0 60000 65536"/>
              <a:gd name="T7" fmla="*/ 0 60000 65536"/>
              <a:gd name="T8" fmla="*/ 0 60000 65536"/>
              <a:gd name="T9" fmla="*/ 0 w 912"/>
              <a:gd name="T10" fmla="*/ 0 h 912"/>
              <a:gd name="T11" fmla="*/ 912 w 912"/>
              <a:gd name="T12" fmla="*/ 912 h 9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2" h="912">
                <a:moveTo>
                  <a:pt x="0" y="912"/>
                </a:moveTo>
                <a:cubicBezTo>
                  <a:pt x="284" y="820"/>
                  <a:pt x="568" y="728"/>
                  <a:pt x="720" y="576"/>
                </a:cubicBezTo>
                <a:cubicBezTo>
                  <a:pt x="872" y="424"/>
                  <a:pt x="892" y="212"/>
                  <a:pt x="912" y="0"/>
                </a:cubicBezTo>
              </a:path>
            </a:pathLst>
          </a:custGeom>
          <a:noFill/>
          <a:ln w="12700" cap="sq">
            <a:solidFill>
              <a:schemeClr val="hlink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5" name="Text Box 63"/>
          <p:cNvSpPr txBox="1">
            <a:spLocks noChangeArrowheads="1"/>
          </p:cNvSpPr>
          <p:nvPr/>
        </p:nvSpPr>
        <p:spPr bwMode="auto">
          <a:xfrm>
            <a:off x="5334000" y="5302250"/>
            <a:ext cx="139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>
                <a:latin typeface="Comic Sans MS" pitchFamily="66" charset="0"/>
                <a:cs typeface="Arial" pitchFamily="34" charset="0"/>
              </a:rPr>
              <a:t>Compare</a:t>
            </a:r>
          </a:p>
        </p:txBody>
      </p:sp>
    </p:spTree>
    <p:extLst>
      <p:ext uri="{BB962C8B-B14F-4D97-AF65-F5344CB8AC3E}">
        <p14:creationId xmlns:p14="http://schemas.microsoft.com/office/powerpoint/2010/main" val="25120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User Authentication?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Message authentication</a:t>
            </a:r>
          </a:p>
          <a:p>
            <a:pPr lvl="1"/>
            <a:r>
              <a:rPr lang="en-US" dirty="0"/>
              <a:t>Involves a message and its integrity as well as where it originated (later)</a:t>
            </a:r>
          </a:p>
          <a:p>
            <a:r>
              <a:rPr lang="en-US" dirty="0" smtClean="0"/>
              <a:t>User authentication</a:t>
            </a:r>
            <a:endParaRPr lang="en-US" dirty="0"/>
          </a:p>
          <a:p>
            <a:pPr lvl="1"/>
            <a:r>
              <a:rPr lang="en-US" dirty="0"/>
              <a:t>There is NO meaningful message</a:t>
            </a:r>
          </a:p>
          <a:p>
            <a:pPr lvl="2"/>
            <a:r>
              <a:rPr lang="en-US" dirty="0"/>
              <a:t>Only a claim that “This is me”</a:t>
            </a:r>
          </a:p>
          <a:p>
            <a:pPr lvl="1"/>
            <a:r>
              <a:rPr lang="en-US" dirty="0"/>
              <a:t>It is real-time</a:t>
            </a:r>
          </a:p>
          <a:p>
            <a:pPr lvl="1"/>
            <a:r>
              <a:rPr lang="en-US" dirty="0" smtClean="0">
                <a:ea typeface="ＭＳ Ｐゴシック" pitchFamily="-107" charset="-128"/>
              </a:rPr>
              <a:t>Basis </a:t>
            </a:r>
            <a:r>
              <a:rPr lang="en-US" dirty="0">
                <a:ea typeface="ＭＳ Ｐゴシック" pitchFamily="-107" charset="-128"/>
              </a:rPr>
              <a:t>of access control &amp; user accountability</a:t>
            </a:r>
            <a:endParaRPr lang="en-US" dirty="0"/>
          </a:p>
          <a:p>
            <a:pPr lvl="1"/>
            <a:r>
              <a:rPr lang="en-US" dirty="0"/>
              <a:t>Also called “identity verification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Has two steps</a:t>
            </a:r>
          </a:p>
          <a:p>
            <a:pPr lvl="2"/>
            <a:r>
              <a:rPr lang="en-US" dirty="0" smtClean="0"/>
              <a:t>identification </a:t>
            </a:r>
            <a:r>
              <a:rPr lang="en-US" dirty="0"/>
              <a:t>- specify identifier</a:t>
            </a:r>
          </a:p>
          <a:p>
            <a:pPr lvl="2"/>
            <a:r>
              <a:rPr lang="en-US" dirty="0"/>
              <a:t>verification - bind entity (person) and identifier</a:t>
            </a:r>
          </a:p>
          <a:p>
            <a:r>
              <a:rPr lang="en-US" dirty="0" smtClean="0"/>
              <a:t>Formal </a:t>
            </a:r>
            <a:r>
              <a:rPr lang="en-US" dirty="0"/>
              <a:t>Definition: </a:t>
            </a:r>
            <a:r>
              <a:rPr lang="en-US" dirty="0" smtClean="0"/>
              <a:t>Authentication </a:t>
            </a:r>
            <a:r>
              <a:rPr lang="en-US" dirty="0"/>
              <a:t>is the procedure by which one party is assured of the identity of a second party involved in a protocol through corroborative evidence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16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 of </a:t>
            </a:r>
            <a:r>
              <a:rPr lang="en-US" dirty="0" smtClean="0"/>
              <a:t>Authentication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the case of honest parties Alice and Bob, Alice should be successfully able to authenticate herself to Bob</a:t>
            </a:r>
          </a:p>
          <a:p>
            <a:r>
              <a:rPr lang="en-US" dirty="0"/>
              <a:t>Bob should not be able to use the identification exchange with Alice to compromise her</a:t>
            </a:r>
          </a:p>
          <a:p>
            <a:r>
              <a:rPr lang="en-US" dirty="0"/>
              <a:t>Oscar should not be able to impersonate Alice in an exchange with Bob, even though he is able to observe a large number of previous identification exchanges between Alice and Bob</a:t>
            </a:r>
          </a:p>
          <a:p>
            <a:r>
              <a:rPr lang="en-US" dirty="0"/>
              <a:t>The above hold even if </a:t>
            </a:r>
          </a:p>
          <a:p>
            <a:pPr lvl="1"/>
            <a:r>
              <a:rPr lang="en-US" dirty="0"/>
              <a:t>Oscar has successfully participated in an authentication scheme with Alice and/or Bob</a:t>
            </a:r>
          </a:p>
          <a:p>
            <a:pPr lvl="1"/>
            <a:r>
              <a:rPr lang="en-US" dirty="0"/>
              <a:t>Oscar can simultaneously start multiple instances of the entity authentication protocol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3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Means of </a:t>
            </a:r>
            <a:r>
              <a:rPr kumimoji="1" lang="en-GB" dirty="0"/>
              <a:t>User Authentication</a:t>
            </a:r>
            <a:r>
              <a:rPr lang="en-US" dirty="0"/>
              <a:t>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you know</a:t>
            </a:r>
          </a:p>
          <a:p>
            <a:pPr lvl="1"/>
            <a:r>
              <a:rPr lang="en-US" dirty="0"/>
              <a:t>Something known by the party to be </a:t>
            </a:r>
            <a:r>
              <a:rPr lang="en-US" dirty="0" smtClean="0"/>
              <a:t>authenticated: </a:t>
            </a:r>
            <a:r>
              <a:rPr lang="en-US" dirty="0"/>
              <a:t>PIN, Password, etc.</a:t>
            </a:r>
          </a:p>
          <a:p>
            <a:r>
              <a:rPr lang="en-US" dirty="0"/>
              <a:t>What you have</a:t>
            </a:r>
          </a:p>
          <a:p>
            <a:pPr lvl="1"/>
            <a:r>
              <a:rPr lang="en-US" dirty="0"/>
              <a:t>Something the party to be authenticated possesses: Smart card with a time variant password</a:t>
            </a:r>
          </a:p>
          <a:p>
            <a:r>
              <a:rPr lang="en-US" dirty="0"/>
              <a:t>What you </a:t>
            </a:r>
            <a:r>
              <a:rPr lang="en-US" dirty="0" smtClean="0"/>
              <a:t>are or you do</a:t>
            </a:r>
            <a:endParaRPr lang="en-US" dirty="0"/>
          </a:p>
          <a:p>
            <a:pPr lvl="1"/>
            <a:r>
              <a:rPr lang="en-US" dirty="0"/>
              <a:t>Something inherent to the party to be </a:t>
            </a:r>
            <a:r>
              <a:rPr lang="en-US" dirty="0" smtClean="0"/>
              <a:t>authenticated: </a:t>
            </a:r>
            <a:r>
              <a:rPr lang="en-US" dirty="0"/>
              <a:t>Biometrics like fingerprints, voice, retinal </a:t>
            </a:r>
            <a:r>
              <a:rPr lang="en-US" dirty="0" smtClean="0"/>
              <a:t>patterns, </a:t>
            </a:r>
            <a:r>
              <a:rPr lang="en-US" dirty="0"/>
              <a:t>etc.</a:t>
            </a:r>
          </a:p>
          <a:p>
            <a:r>
              <a:rPr lang="en-US" dirty="0"/>
              <a:t>Comments:</a:t>
            </a:r>
          </a:p>
          <a:p>
            <a:pPr lvl="1"/>
            <a:r>
              <a:rPr lang="en-US" dirty="0" smtClean="0"/>
              <a:t>Authentication can </a:t>
            </a:r>
            <a:r>
              <a:rPr lang="en-US" dirty="0"/>
              <a:t>be mutual or one way</a:t>
            </a:r>
          </a:p>
          <a:p>
            <a:pPr lvl="1"/>
            <a:r>
              <a:rPr lang="en-US" dirty="0"/>
              <a:t>It should be computationally efficient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Entity Authentication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Features:</a:t>
            </a:r>
          </a:p>
          <a:p>
            <a:pPr lvl="1"/>
            <a:r>
              <a:rPr lang="en-US" dirty="0"/>
              <a:t>Uses a fixed or time-invariant password, pin, or some other quantity</a:t>
            </a:r>
          </a:p>
          <a:p>
            <a:pPr lvl="1"/>
            <a:r>
              <a:rPr lang="en-US" dirty="0"/>
              <a:t>The password or pin is shared between the user and the system</a:t>
            </a:r>
          </a:p>
          <a:p>
            <a:pPr lvl="2"/>
            <a:r>
              <a:rPr lang="en-US" dirty="0"/>
              <a:t>Secret key scheme</a:t>
            </a:r>
          </a:p>
          <a:p>
            <a:pPr lvl="1"/>
            <a:r>
              <a:rPr lang="en-US" dirty="0"/>
              <a:t>The User ID is the </a:t>
            </a:r>
            <a:r>
              <a:rPr lang="en-US" i="1" dirty="0"/>
              <a:t>claim </a:t>
            </a:r>
            <a:r>
              <a:rPr lang="en-US" dirty="0"/>
              <a:t>of identity</a:t>
            </a:r>
          </a:p>
          <a:p>
            <a:pPr lvl="1"/>
            <a:r>
              <a:rPr lang="en-US" dirty="0"/>
              <a:t>The Password is the </a:t>
            </a:r>
            <a:r>
              <a:rPr lang="en-US" i="1" dirty="0"/>
              <a:t>evidence </a:t>
            </a:r>
            <a:r>
              <a:rPr lang="en-US" dirty="0"/>
              <a:t>in support of the claim</a:t>
            </a:r>
          </a:p>
          <a:p>
            <a:r>
              <a:rPr lang="en-US" dirty="0"/>
              <a:t>Verification</a:t>
            </a:r>
          </a:p>
          <a:p>
            <a:pPr lvl="1"/>
            <a:r>
              <a:rPr lang="en-US" dirty="0"/>
              <a:t>The user supplies the password to the system (reveals the password!)</a:t>
            </a:r>
          </a:p>
          <a:p>
            <a:pPr lvl="1"/>
            <a:r>
              <a:rPr lang="en-US" dirty="0"/>
              <a:t>The system accepts this as a corroboration of the user’s identity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13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4033</TotalTime>
  <Words>3572</Words>
  <Application>Microsoft Office PowerPoint</Application>
  <PresentationFormat>On-screen Show (4:3)</PresentationFormat>
  <Paragraphs>642</Paragraphs>
  <Slides>59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Origin</vt:lpstr>
      <vt:lpstr>Introduction to Protocols: Entity Authentication, Key Establishment, Integrity/Message Authentication, Confidentiality</vt:lpstr>
      <vt:lpstr>Overview</vt:lpstr>
      <vt:lpstr>How Most Security Protocols Work?</vt:lpstr>
      <vt:lpstr>Authentication Schemes</vt:lpstr>
      <vt:lpstr>Such Techniques Are NOT Secure in General</vt:lpstr>
      <vt:lpstr>What is User Authentication?</vt:lpstr>
      <vt:lpstr>Objectives of Authentication</vt:lpstr>
      <vt:lpstr>Means of User Authentication </vt:lpstr>
      <vt:lpstr>Weak Entity Authentication</vt:lpstr>
      <vt:lpstr>Storing Passwords</vt:lpstr>
      <vt:lpstr>Attacks against Fixed Passwords</vt:lpstr>
      <vt:lpstr>Preventive Measures</vt:lpstr>
      <vt:lpstr>Preventive Measures (cont.)</vt:lpstr>
      <vt:lpstr>Challenge-Response or Strong Entity Authentication</vt:lpstr>
      <vt:lpstr>Nonce</vt:lpstr>
      <vt:lpstr>Challenge-Response Protocol Based on Shared Secret Keys</vt:lpstr>
      <vt:lpstr>Example</vt:lpstr>
      <vt:lpstr>Assumptions of previous protocol</vt:lpstr>
      <vt:lpstr>Session Hijacking</vt:lpstr>
      <vt:lpstr>The “Key” Problems</vt:lpstr>
      <vt:lpstr>Authenticated Key Establishment (AKE)</vt:lpstr>
      <vt:lpstr>Key Establishment &amp; Management</vt:lpstr>
      <vt:lpstr>Key Establishment</vt:lpstr>
      <vt:lpstr>Key Distribution Using Secret Keys</vt:lpstr>
      <vt:lpstr>Why Session Keys?</vt:lpstr>
      <vt:lpstr>Decentralized Key Distribution</vt:lpstr>
      <vt:lpstr>Drawbacks</vt:lpstr>
      <vt:lpstr>Trusted Third Party</vt:lpstr>
      <vt:lpstr>Key Exchange Using Public Keys</vt:lpstr>
      <vt:lpstr>Key Exchange Using Public Keys</vt:lpstr>
      <vt:lpstr>Man-In-The-Middle Attack</vt:lpstr>
      <vt:lpstr>Man-In-The-Middle Attack (cont.)</vt:lpstr>
      <vt:lpstr>Distribution of Public Keys</vt:lpstr>
      <vt:lpstr>Using a Local Public Key Authority</vt:lpstr>
      <vt:lpstr>Using Public-Key Authority</vt:lpstr>
      <vt:lpstr>Public Key Certificates</vt:lpstr>
      <vt:lpstr>Requirements</vt:lpstr>
      <vt:lpstr>General Structure</vt:lpstr>
      <vt:lpstr>Public Key Distribution Using Certificates</vt:lpstr>
      <vt:lpstr>Advantages</vt:lpstr>
      <vt:lpstr>Certificate Example</vt:lpstr>
      <vt:lpstr>Public Key Infrastructure (PKI)</vt:lpstr>
      <vt:lpstr>Message Confidentiality/Privacy</vt:lpstr>
      <vt:lpstr>Traffic Confidentiality</vt:lpstr>
      <vt:lpstr>Message Authentication</vt:lpstr>
      <vt:lpstr>Message Authentication</vt:lpstr>
      <vt:lpstr>Secret Key Based Encryption for Message Authentication</vt:lpstr>
      <vt:lpstr>Drawbacks of Simple Encryption for Message Authentication</vt:lpstr>
      <vt:lpstr>General Idea of Using a “Function”  for Message Authentication</vt:lpstr>
      <vt:lpstr>A Simple Method for Securing the Fingerprint</vt:lpstr>
      <vt:lpstr>General Idea for Message Authentication</vt:lpstr>
      <vt:lpstr>How to Generate auth(x) ?</vt:lpstr>
      <vt:lpstr>Message Authentication without Privacy</vt:lpstr>
      <vt:lpstr>Example 1</vt:lpstr>
      <vt:lpstr>Example 2</vt:lpstr>
      <vt:lpstr>Example 3</vt:lpstr>
      <vt:lpstr>Example 4</vt:lpstr>
      <vt:lpstr>Example 5</vt:lpstr>
      <vt:lpstr>Example 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 Masoumzadeh</cp:lastModifiedBy>
  <cp:revision>526</cp:revision>
  <dcterms:created xsi:type="dcterms:W3CDTF">2006-08-16T00:00:00Z</dcterms:created>
  <dcterms:modified xsi:type="dcterms:W3CDTF">2013-03-19T13:51:54Z</dcterms:modified>
</cp:coreProperties>
</file>